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Amatic SC"/>
      <p:regular r:id="rId50"/>
      <p:bold r:id="rId51"/>
    </p:embeddedFont>
    <p:embeddedFont>
      <p:font typeface="Lato"/>
      <p:regular r:id="rId52"/>
      <p:bold r:id="rId53"/>
      <p:italic r:id="rId54"/>
      <p:boldItalic r:id="rId55"/>
    </p:embeddedFont>
    <p:embeddedFont>
      <p:font typeface="Corbel"/>
      <p:regular r:id="rId56"/>
      <p:bold r:id="rId57"/>
      <p:italic r:id="rId58"/>
      <p:boldItalic r:id="rId59"/>
    </p:embeddedFont>
    <p:embeddedFont>
      <p:font typeface="Tahoma"/>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Tahoma-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Tahoma-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maticSC-bold.fntdata"/><Relationship Id="rId50" Type="http://schemas.openxmlformats.org/officeDocument/2006/relationships/font" Target="fonts/AmaticSC-regular.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57" Type="http://schemas.openxmlformats.org/officeDocument/2006/relationships/font" Target="fonts/Corbel-bold.fntdata"/><Relationship Id="rId12" Type="http://schemas.openxmlformats.org/officeDocument/2006/relationships/slide" Target="slides/slide6.xml"/><Relationship Id="rId56" Type="http://schemas.openxmlformats.org/officeDocument/2006/relationships/font" Target="fonts/Corbel-regular.fntdata"/><Relationship Id="rId15" Type="http://schemas.openxmlformats.org/officeDocument/2006/relationships/slide" Target="slides/slide9.xml"/><Relationship Id="rId59" Type="http://schemas.openxmlformats.org/officeDocument/2006/relationships/font" Target="fonts/Corbel-boldItalic.fntdata"/><Relationship Id="rId14" Type="http://schemas.openxmlformats.org/officeDocument/2006/relationships/slide" Target="slides/slide8.xml"/><Relationship Id="rId58" Type="http://schemas.openxmlformats.org/officeDocument/2006/relationships/font" Target="fonts/Corbel-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photo/impressed-young-guy-student-wearing-backpack-with-glasses-holding-looking-book-scratching-head-isolated-orange-wall_17547116.htm#fromView=search&amp;page=1&amp;position=27&amp;uuid=2d03d162-447c-4c25-b52b-22e0f295bee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photo/flowchart-information-methodology-operation-icon_18092018.htm#fromView=search&amp;page=1&amp;position=0&amp;uuid=75da79d2-6d6f-4fa4-b976-c099b19183f1"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dictionary_12349225#fromView=search&amp;page=1&amp;position=11&amp;uuid=947d3a74-8e87-4cba-952c-b5f3187bbd5c" TargetMode="External"/><Relationship Id="rId3" Type="http://schemas.openxmlformats.org/officeDocument/2006/relationships/hyperlink" Target="https://www.freepik.com/icon/bricks_7007832#fromView=search&amp;page=1&amp;position=0&amp;uuid=ab1d4a89-296c-44cd-89dc-5cc08e358eb4" TargetMode="External"/><Relationship Id="rId4" Type="http://schemas.openxmlformats.org/officeDocument/2006/relationships/hyperlink" Target="https://www.freepik.com/icon/note_6546748#fromView=search&amp;page=1&amp;position=25&amp;uuid=82875b0e-a9dc-4170-ad8f-bdc032877650" TargetMode="External"/><Relationship Id="rId5" Type="http://schemas.openxmlformats.org/officeDocument/2006/relationships/hyperlink" Target="https://docs.google.com/presentation/d/1ZcFJpbXtxT4Qa6wgffV_oEX8_cZfzM8B-VlMH0Cff0I/edit#slide=id.g301c2976dd9_0_103"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search_1705952#fromView=search&amp;page=1&amp;position=70&amp;uuid=c9baea82-896a-4cee-bab6-c0bbb3af08a1" TargetMode="External"/><Relationship Id="rId3" Type="http://schemas.openxmlformats.org/officeDocument/2006/relationships/hyperlink" Target="https://www.freepik.com/icon/technological-support_2408695#fromView=search&amp;page=1&amp;position=0&amp;uuid=e9efa965-f219-42be-9003-dfd577db3888" TargetMode="External"/><Relationship Id="rId4" Type="http://schemas.openxmlformats.org/officeDocument/2006/relationships/hyperlink" Target="https://www.freepik.com/icon/search_1705952#fromView=search&amp;page=1&amp;position=70&amp;uuid=c9baea82-896a-4cee-bab6-c0bbb3af08a1"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search_1705952#fromView=search&amp;page=1&amp;position=70&amp;uuid=c9baea82-896a-4cee-bab6-c0bbb3af08a1" TargetMode="External"/><Relationship Id="rId3" Type="http://schemas.openxmlformats.org/officeDocument/2006/relationships/hyperlink" Target="https://www.freepik.com/icon/technological-support_2408695#fromView=search&amp;page=1&amp;position=0&amp;uuid=e9efa965-f219-42be-9003-dfd577db3888" TargetMode="External"/><Relationship Id="rId4" Type="http://schemas.openxmlformats.org/officeDocument/2006/relationships/hyperlink" Target="https://www.freepik.com/icon/search_1705952#fromView=search&amp;page=1&amp;position=70&amp;uuid=c9baea82-896a-4cee-bab6-c0bbb3af08a1"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cFJpbXtxT4Qa6wgffV_oEX8_cZfzM8B-VlMH0Cff0I/edit#slide=id.g301c2976dd9_0_8"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2RsLx2vb1xESykDdljbTKWad-ZTgnqx_48MtIm9NeaU/edit?usp=sharin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2RsLx2vb1xESykDdljbTKWad-ZTgnqx_48MtIm9NeaU/edit?usp=shar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condition-alt_13727230" TargetMode="External"/><Relationship Id="rId3" Type="http://schemas.openxmlformats.org/officeDocument/2006/relationships/hyperlink" Target="https://www.freepik.com/icon/together-people_15044474" TargetMode="External"/><Relationship Id="rId4" Type="http://schemas.openxmlformats.org/officeDocument/2006/relationships/hyperlink" Target="https://docs.google.com/presentation/d/1ZcFJpbXtxT4Qa6wgffV_oEX8_cZfzM8B-VlMH0Cff0I/edit#slide=id.g301c2976dd9_0_8" TargetMode="External"/><Relationship Id="rId5" Type="http://schemas.openxmlformats.org/officeDocument/2006/relationships/hyperlink" Target="https://www.freepik.com/icon/search_1705952#fromView=search&amp;page=1&amp;position=70&amp;uuid=c9baea82-896a-4cee-bab6-c0bbb3af08a1" TargetMode="External"/><Relationship Id="rId6" Type="http://schemas.openxmlformats.org/officeDocument/2006/relationships/hyperlink" Target="https://www.freepik.com/icon/technological-support_2408695#fromView=search&amp;page=1&amp;position=0&amp;uuid=e9efa965-f219-42be-9003-dfd577db3888" TargetMode="External"/><Relationship Id="rId7" Type="http://schemas.openxmlformats.org/officeDocument/2006/relationships/hyperlink" Target="https://www.freepik.com/icon/search_1705952#fromView=search&amp;page=1&amp;position=70&amp;uuid=c9baea82-896a-4cee-bab6-c0bbb3af08a1"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photo/impressed-young-guy-student-wearing-backpack-with-glasses-holding-looking-book-scratching-head-isolated-orange-wall_17547116.htm#fromView=search&amp;page=1&amp;position=27&amp;uuid=2d03d162-447c-4c25-b52b-22e0f295be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photo/impressed-young-guy-student-wearing-backpack-with-glasses-holding-looking-book-scratching-head-isolated-orange-wall_17547116.htm#fromView=search&amp;page=1&amp;position=27&amp;uuid=2d03d162-447c-4c25-b52b-22e0f295bee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hand-drawn-gathering-data-business-concept_20289426.htm#fromView=search&amp;page=1&amp;position=8&amp;uuid=13dd6e82-c796-4538-9fb2-ffd0657164cc" TargetMode="External"/><Relationship Id="rId3" Type="http://schemas.openxmlformats.org/officeDocument/2006/relationships/hyperlink" Target="https://www.freepik.com/free-vector/male-hand-holding-folder-with-documents-flat-vector-illustration-businessman-holding-red-file-important-business-real-estate-documents-stationery-application-meeting-concept_27572968.htm?log-in=google#fromView=search&amp;page=1&amp;position=7&amp;uuid=07b0b1f1-775b-4fc7-8932-41366a0bc153"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hand-drawn-gathering-data-business-concept_20289426.htm#fromView=search&amp;page=1&amp;position=8&amp;uuid=13dd6e82-c796-4538-9fb2-ffd0657164cc" TargetMode="External"/><Relationship Id="rId3" Type="http://schemas.openxmlformats.org/officeDocument/2006/relationships/hyperlink" Target="https://www.freepik.com/free-vector/male-hand-holding-folder-with-documents-flat-vector-illustration-businessman-holding-red-file-important-business-real-estate-documents-stationery-application-meeting-concept_27572968.htm?log-in=google#fromView=search&amp;page=1&amp;position=7&amp;uuid=07b0b1f1-775b-4fc7-8932-41366a0bc153"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cloud-collaboration-abstract-concept-illustration_20770245.htm#fromView=search&amp;page=1&amp;position=2&amp;uuid=ec61cc9f-27ed-477b-b71e-96b38e6a1678"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b1045551de_2_9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b1045551de_2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1045551de_2_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b1045551de_2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da186060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da186060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d9c8515d6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https://www.freepik.com/free-photo/impressed-young-guy-student-wearing-backpack-with-glasses-holding-looking-book-scratching-head-isolated-orange-wall_17547116.htm#fromView=search&amp;page=1&amp;position=27&amp;uuid=2d03d162-447c-4c25-b52b-22e0f295beed</a:t>
            </a:r>
            <a:r>
              <a:rPr lang="en"/>
              <a:t> </a:t>
            </a:r>
            <a:endParaRPr/>
          </a:p>
        </p:txBody>
      </p:sp>
      <p:sp>
        <p:nvSpPr>
          <p:cNvPr id="265" name="Google Shape;265;g35d9c8515d6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cf63ad80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cf63ad80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https://www.freepik.com/free-photo/flowchart-information-methodology-operation-icon_18092018.htm#fromView=search&amp;page=1&amp;position=0&amp;uuid=75da79d2-6d6f-4fa4-b976-c099b19183f1</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d9c8515d6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5d9c8515d6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Associate with last class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b1045551de_2_1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b1045551de_2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0cf63ad803_1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0cf63ad803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0cf63ad803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0cf63ad803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5d9c8515d6_0_3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5d9c8515d6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b1045551de_2_1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b1045551de_2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cf63ad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cf63ad8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students answer the question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b1045551de_2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1b1045551de_2_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
              <a:t>git clone https://github.com/aertslab/hydrop_data_analysis.git</a:t>
            </a:r>
            <a:endParaRPr/>
          </a:p>
          <a:p>
            <a:pPr indent="0" lvl="0" marL="0" rtl="0" algn="l">
              <a:spcBef>
                <a:spcPts val="0"/>
              </a:spcBef>
              <a:spcAft>
                <a:spcPts val="0"/>
              </a:spcAft>
              <a:buNone/>
            </a:pPr>
            <a:r>
              <a:rPr lang="en"/>
              <a:t>Launch ungit in the folder /Users/albot/hydrop_data_analysis</a:t>
            </a:r>
            <a:endParaRPr/>
          </a:p>
          <a:p>
            <a:pPr indent="0" lvl="0" marL="0" rtl="0" algn="l">
              <a:spcBef>
                <a:spcPts val="0"/>
              </a:spcBef>
              <a:spcAft>
                <a:spcPts val="0"/>
              </a:spcAft>
              <a:buNone/>
            </a:pPr>
            <a:r>
              <a:t/>
            </a:r>
            <a:endParaRPr/>
          </a:p>
        </p:txBody>
      </p:sp>
      <p:sp>
        <p:nvSpPr>
          <p:cNvPr id="321" name="Google Shape;321;g1b1045551de_2_2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b1045551de_2_20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1b1045551de_2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b1045551de_2_2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1b1045551de_2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0cf63ad80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0cf63ad80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https://www.freepik.com/icon/dictionary_12349225#fromView=search&amp;page=1&amp;position=11&amp;uuid=947d3a74-8e87-4cba-952c-b5f3187bbd5c</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https://www.freepik.com/icon/bricks_7007832#fromView=search&amp;page=1&amp;position=0&amp;uuid=ab1d4a89-296c-44cd-89dc-5cc08e358eb4</a:t>
            </a:r>
            <a:endParaRPr>
              <a:solidFill>
                <a:schemeClr val="dk1"/>
              </a:solidFill>
            </a:endParaRPr>
          </a:p>
          <a:p>
            <a:pPr indent="0" lvl="0" marL="0" rtl="0" algn="l">
              <a:spcBef>
                <a:spcPts val="0"/>
              </a:spcBef>
              <a:spcAft>
                <a:spcPts val="0"/>
              </a:spcAft>
              <a:buNone/>
            </a:pPr>
            <a:r>
              <a:rPr lang="en" u="sng">
                <a:solidFill>
                  <a:schemeClr val="hlink"/>
                </a:solidFill>
                <a:hlinkClick r:id="rId4"/>
              </a:rPr>
              <a:t>https://www.freepik.com/icon/note_6546748#fromView=search&amp;page=1&amp;position=25&amp;uuid=82875b0e-a9dc-4170-ad8f-bdc032877650</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5"/>
              </a:rPr>
              <a:t>https://docs.google.com/presentation/d/1ZcFJpbXtxT4Qa6wgffV_oEX8_cZfzM8B-VlMH0Cff0I/edit#slide=id.g301c2976dd9_0_103</a:t>
            </a:r>
            <a:r>
              <a:rPr lang="en"/>
              <a:t>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5d9c8515d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5d9c8515d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to help explaining: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plant experiment. Omics (DNA, RNA, Prot) are the data along with their measurements and annotation. Metadata are describing the data such as plant size, time and date of collection, temperature, maybe weather if not growing in a greenhouse, who collected,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another example if you are interviewing people to collect some data, like mental health history or cardiovascular diseases that you want to check the correlation with job and income, these are your data. However you might still have information on how data was collected, in which period of  time it was collected, what is the nationality and ethnicity of these people, etc.</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5d9c8515d6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5d9c8515d6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to help explaining: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plant experiment. Omics (DNA, RNA, Prot) are the data along with their measurements and annotation. Metadata are describing the data such as plant size, time and date of collection, temperature, maybe weather if not growing in a greenhouse, who collected,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another example if you are interviewing people to collect some data, like mental health history or cardiovascular diseases that you want to check the correlation with job and income, these are your data. However you might still have information on how data was collected, in which period of  time it was collected, what is the nationality and ethnicity of these people, etc.</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808715a4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808715a4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5d9c8515d6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5d9c8515d6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https://www.freepik.com/icon/search_1705952#fromView=search&amp;page=1&amp;position=70&amp;uuid=c9baea82-896a-4cee-bab6-c0bbb3af08a1</a:t>
            </a:r>
            <a:endParaRPr>
              <a:solidFill>
                <a:schemeClr val="dk1"/>
              </a:solidFill>
            </a:endParaRPr>
          </a:p>
          <a:p>
            <a:pPr indent="0" lvl="0" marL="0" rtl="0" algn="l">
              <a:spcBef>
                <a:spcPts val="0"/>
              </a:spcBef>
              <a:spcAft>
                <a:spcPts val="0"/>
              </a:spcAft>
              <a:buNone/>
            </a:pPr>
            <a:r>
              <a:rPr lang="en" u="sng">
                <a:solidFill>
                  <a:schemeClr val="hlink"/>
                </a:solidFill>
                <a:hlinkClick r:id="rId3"/>
              </a:rPr>
              <a:t>https://www.freepik.com/icon/technological-support_2408695#fromView=search&amp;page=1&amp;position=0&amp;uuid=e9efa965-f219-42be-9003-dfd577db3888</a:t>
            </a:r>
            <a:endParaRPr>
              <a:solidFill>
                <a:schemeClr val="dk1"/>
              </a:solidFill>
            </a:endParaRPr>
          </a:p>
          <a:p>
            <a:pPr indent="0" lvl="0" marL="0" rtl="0" algn="l">
              <a:spcBef>
                <a:spcPts val="0"/>
              </a:spcBef>
              <a:spcAft>
                <a:spcPts val="0"/>
              </a:spcAft>
              <a:buNone/>
            </a:pPr>
            <a:r>
              <a:rPr lang="en" u="sng">
                <a:solidFill>
                  <a:schemeClr val="hlink"/>
                </a:solidFill>
                <a:hlinkClick r:id="rId4"/>
              </a:rPr>
              <a:t>https://www.freepik.com/icon/search_1705952#fromView=search&amp;page=1&amp;position=70&amp;uuid=c9baea82-896a-4cee-bab6-c0bbb3af08a1</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0cf63ad80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0cf63ad80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https://www.freepik.com/icon/search_1705952#fromView=search&amp;page=1&amp;position=70&amp;uuid=c9baea82-896a-4cee-bab6-c0bbb3af08a1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https://www.freepik.com/icon/technological-support_2408695#fromView=search&amp;page=1&amp;position=0&amp;uuid=e9efa965-f219-42be-9003-dfd577db3888</a:t>
            </a:r>
            <a:endParaRPr>
              <a:solidFill>
                <a:schemeClr val="dk1"/>
              </a:solidFill>
            </a:endParaRPr>
          </a:p>
          <a:p>
            <a:pPr indent="0" lvl="0" marL="0" rtl="0" algn="l">
              <a:spcBef>
                <a:spcPts val="0"/>
              </a:spcBef>
              <a:spcAft>
                <a:spcPts val="0"/>
              </a:spcAft>
              <a:buNone/>
            </a:pPr>
            <a:r>
              <a:rPr lang="en" u="sng">
                <a:solidFill>
                  <a:schemeClr val="hlink"/>
                </a:solidFill>
                <a:hlinkClick r:id="rId4"/>
              </a:rPr>
              <a:t>https://www.freepik.com/icon/search_1705952#fromView=search&amp;page=1&amp;position=70&amp;uuid=c9baea82-896a-4cee-bab6-c0bbb3af08a1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0cf63ad803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0cf63ad80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d9c8515d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5d9c8515d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https://docs.google.com/presentation/d/1ZcFJpbXtxT4Qa6wgffV_oEX8_cZfzM8B-VlMH0Cff0I/edit#slide=id.g301c2976dd9_0_8</a:t>
            </a: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f6335b04a2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description:</a:t>
            </a:r>
            <a:endParaRPr/>
          </a:p>
          <a:p>
            <a:pPr indent="0" lvl="0" marL="0" rtl="0" algn="l">
              <a:spcBef>
                <a:spcPts val="0"/>
              </a:spcBef>
              <a:spcAft>
                <a:spcPts val="0"/>
              </a:spcAft>
              <a:buNone/>
            </a:pPr>
            <a:r>
              <a:rPr lang="en" u="sng">
                <a:solidFill>
                  <a:schemeClr val="hlink"/>
                </a:solidFill>
                <a:hlinkClick r:id="rId2"/>
              </a:rPr>
              <a:t>https://docs.google.com/document/d/12RsLx2vb1xESykDdljbTKWad-ZTgnqx_48MtIm9NeaU/edit?usp=sharing</a:t>
            </a:r>
            <a:r>
              <a:rPr lang="en"/>
              <a:t> </a:t>
            </a:r>
            <a:endParaRPr/>
          </a:p>
        </p:txBody>
      </p:sp>
      <p:sp>
        <p:nvSpPr>
          <p:cNvPr id="586" name="Google Shape;586;g2f6335b04a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f6335b04a2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description:</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https://docs.google.com/document/d/12RsLx2vb1xESykDdljbTKWad-ZTgnqx_48MtIm9NeaU/edit?usp=sharing</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
        <p:nvSpPr>
          <p:cNvPr id="594" name="Google Shape;594;g2f6335b04a2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0cf63ad803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0cf63ad803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https://www.freepik.com/icon/condition-alt_13727230</a:t>
            </a:r>
            <a:endParaRPr/>
          </a:p>
          <a:p>
            <a:pPr indent="0" lvl="0" marL="0" rtl="0" algn="l">
              <a:spcBef>
                <a:spcPts val="0"/>
              </a:spcBef>
              <a:spcAft>
                <a:spcPts val="0"/>
              </a:spcAft>
              <a:buNone/>
            </a:pPr>
            <a:r>
              <a:rPr lang="en" u="sng">
                <a:solidFill>
                  <a:schemeClr val="hlink"/>
                </a:solidFill>
                <a:hlinkClick r:id="rId3"/>
              </a:rPr>
              <a:t>https://www.freepik.com/icon/together-people_15044474</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https://docs.google.com/presentation/d/1ZcFJpbXtxT4Qa6wgffV_oEX8_cZfzM8B-VlMH0Cff0I/edit#slide=id.g301c2976dd9_0_8</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5"/>
              </a:rPr>
              <a:t>https://www.freepik.com/icon/search_1705952#fromView=search&amp;page=1&amp;position=70&amp;uuid=c9baea82-896a-4cee-bab6-c0bbb3af08a1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6"/>
              </a:rPr>
              <a:t>https://www.freepik.com/icon/technological-support_2408695#fromView=search&amp;page=1&amp;position=0&amp;uuid=e9efa965-f219-42be-9003-dfd577db3888</a:t>
            </a:r>
            <a:endParaRPr>
              <a:solidFill>
                <a:schemeClr val="dk1"/>
              </a:solidFill>
            </a:endParaRPr>
          </a:p>
          <a:p>
            <a:pPr indent="0" lvl="0" marL="0" rtl="0" algn="l">
              <a:spcBef>
                <a:spcPts val="0"/>
              </a:spcBef>
              <a:spcAft>
                <a:spcPts val="0"/>
              </a:spcAft>
              <a:buNone/>
            </a:pPr>
            <a:r>
              <a:rPr lang="en" u="sng">
                <a:solidFill>
                  <a:schemeClr val="hlink"/>
                </a:solidFill>
                <a:hlinkClick r:id="rId7"/>
              </a:rPr>
              <a:t>https://www.freepik.com/icon/search_1705952#fromView=search&amp;page=1&amp;position=70&amp;uuid=c9baea82-896a-4cee-bab6-c0bbb3af08a1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0cf63ad80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0cf63ad80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0d32fb77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0d32fb77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b1045551de_2_2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1b1045551de_2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b1045551de_2_2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1b1045551de_2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0d32fb77c6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30d32fb77c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b1045551de_2_2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1b1045551de_2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b1045551de_2_2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1b1045551de_2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d9c8515d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d9c8515d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to help explaining: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plant experiment. Omics (DNA, RNA, Prot) are the data along with their measurements and annotation. Metadata are describing the data such as plant size, time and date of collection, temperature, maybe weather if not growing in a greenhouse, who collected,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another example if you are interviewing people to collect some data, like mental health history or cardiovascular diseases that you want to check the correlation with job and income, these are your data. However you might still have information on how data was collected, in which period of  time it was collected, what is the nationality and ethnicity of these people, etc.</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b1045551de_2_2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1b1045551de_2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b1045551de_2_2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1b1045551de_2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b1045551de_2_2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1b1045551de_2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b1045551de_2_1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1b1045551de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b1045551de_2_17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https://www.freepik.com/free-photo/impressed-young-guy-student-wearing-backpack-with-glasses-holding-looking-book-scratching-head-isolated-orange-wall_17547116.htm#fromView=search&amp;page=1&amp;position=27&amp;uuid=2d03d162-447c-4c25-b52b-22e0f295beed</a:t>
            </a:r>
            <a:r>
              <a:rPr lang="en"/>
              <a:t> </a:t>
            </a:r>
            <a:endParaRPr/>
          </a:p>
        </p:txBody>
      </p:sp>
      <p:sp>
        <p:nvSpPr>
          <p:cNvPr id="205" name="Google Shape;205;g1b1045551de_2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d9c8515d6_0_2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https://www.freepik.com/free-photo/impressed-young-guy-student-wearing-backpack-with-glasses-holding-looking-book-scratching-head-isolated-orange-wall_17547116.htm#fromView=search&amp;page=1&amp;position=27&amp;uuid=2d03d162-447c-4c25-b52b-22e0f295beed</a:t>
            </a:r>
            <a:r>
              <a:rPr lang="en"/>
              <a:t> </a:t>
            </a:r>
            <a:endParaRPr/>
          </a:p>
        </p:txBody>
      </p:sp>
      <p:sp>
        <p:nvSpPr>
          <p:cNvPr id="210" name="Google Shape;210;g35d9c8515d6_0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6335b04a2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https://www.freepik.com/free-vector/hand-drawn-gathering-data-business-concept_20289426.htm#fromView=search&amp;page=1&amp;position=8&amp;uuid=13dd6e82-c796-4538-9fb2-ffd0657164cc</a:t>
            </a:r>
            <a:r>
              <a:rPr lang="en"/>
              <a:t> </a:t>
            </a:r>
            <a:endParaRPr/>
          </a:p>
          <a:p>
            <a:pPr indent="0" lvl="0" marL="0" rtl="0" algn="l">
              <a:spcBef>
                <a:spcPts val="0"/>
              </a:spcBef>
              <a:spcAft>
                <a:spcPts val="0"/>
              </a:spcAft>
              <a:buNone/>
            </a:pPr>
            <a:r>
              <a:rPr lang="en" u="sng">
                <a:solidFill>
                  <a:schemeClr val="hlink"/>
                </a:solidFill>
                <a:hlinkClick r:id="rId3"/>
              </a:rPr>
              <a:t>https://www.freepik.com/free-vector/male-hand-holding-folder-with-documents-flat-vector-illustration-businessman-holding-red-file-important-business-real-estate-documents-stationery-application-meeting-concept_27572968.htm?log-in=google#fromView=search&amp;page=1&amp;position=7&amp;uuid=07b0b1f1-775b-4fc7-8932-41366a0bc153</a:t>
            </a:r>
            <a:endParaRPr/>
          </a:p>
          <a:p>
            <a:pPr indent="0" lvl="0" marL="0" rtl="0" algn="l">
              <a:spcBef>
                <a:spcPts val="0"/>
              </a:spcBef>
              <a:spcAft>
                <a:spcPts val="0"/>
              </a:spcAft>
              <a:buNone/>
            </a:pPr>
            <a:r>
              <a:t/>
            </a:r>
            <a:endParaRPr/>
          </a:p>
        </p:txBody>
      </p:sp>
      <p:sp>
        <p:nvSpPr>
          <p:cNvPr id="219" name="Google Shape;219;g2f6335b04a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d9c8515d6_0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https://www.freepik.com/free-vector/hand-drawn-gathering-data-business-concept_20289426.htm#fromView=search&amp;page=1&amp;position=8&amp;uuid=13dd6e82-c796-4538-9fb2-ffd0657164cc</a:t>
            </a:r>
            <a:r>
              <a:rPr lang="en"/>
              <a:t> </a:t>
            </a:r>
            <a:endParaRPr/>
          </a:p>
          <a:p>
            <a:pPr indent="0" lvl="0" marL="0" rtl="0" algn="l">
              <a:spcBef>
                <a:spcPts val="0"/>
              </a:spcBef>
              <a:spcAft>
                <a:spcPts val="0"/>
              </a:spcAft>
              <a:buNone/>
            </a:pPr>
            <a:r>
              <a:rPr lang="en" u="sng">
                <a:solidFill>
                  <a:schemeClr val="hlink"/>
                </a:solidFill>
                <a:hlinkClick r:id="rId3"/>
              </a:rPr>
              <a:t>https://www.freepik.com/free-vector/male-hand-holding-folder-with-documents-flat-vector-illustration-businessman-holding-red-file-important-business-real-estate-documents-stationery-application-meeting-concept_27572968.htm?log-in=google#fromView=search&amp;page=1&amp;position=7&amp;uuid=07b0b1f1-775b-4fc7-8932-41366a0bc153</a:t>
            </a:r>
            <a:endParaRPr/>
          </a:p>
          <a:p>
            <a:pPr indent="0" lvl="0" marL="0" rtl="0" algn="l">
              <a:spcBef>
                <a:spcPts val="0"/>
              </a:spcBef>
              <a:spcAft>
                <a:spcPts val="0"/>
              </a:spcAft>
              <a:buNone/>
            </a:pPr>
            <a:r>
              <a:t/>
            </a:r>
            <a:endParaRPr/>
          </a:p>
        </p:txBody>
      </p:sp>
      <p:sp>
        <p:nvSpPr>
          <p:cNvPr id="232" name="Google Shape;232;g35d9c8515d6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6335b04a2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https://www.freepik.com/free-vector/cloud-collaboration-abstract-concept-illustration_20770245.htm#fromView=search&amp;page=1&amp;position=2&amp;uuid=ec61cc9f-27ed-477b-b71e-96b38e6a1678</a:t>
            </a:r>
            <a:r>
              <a:rPr lang="en"/>
              <a:t> </a:t>
            </a:r>
            <a:endParaRPr/>
          </a:p>
        </p:txBody>
      </p:sp>
      <p:sp>
        <p:nvSpPr>
          <p:cNvPr id="241" name="Google Shape;241;g2f6335b04a2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0" l="0" r="0" t="0"/>
          <a:stretch/>
        </p:blipFill>
        <p:spPr>
          <a:xfrm>
            <a:off x="0" y="-1090"/>
            <a:ext cx="9144000" cy="5143500"/>
          </a:xfrm>
          <a:prstGeom prst="rect">
            <a:avLst/>
          </a:prstGeom>
          <a:noFill/>
          <a:ln>
            <a:noFill/>
          </a:ln>
        </p:spPr>
      </p:pic>
      <p:sp>
        <p:nvSpPr>
          <p:cNvPr id="59" name="Google Shape;59;p14"/>
          <p:cNvSpPr txBox="1"/>
          <p:nvPr>
            <p:ph type="ctrTitle"/>
          </p:nvPr>
        </p:nvSpPr>
        <p:spPr>
          <a:xfrm>
            <a:off x="328276" y="957355"/>
            <a:ext cx="7063982"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100"/>
              <a:buFont typeface="Corbel"/>
              <a:buNone/>
              <a:defRPr b="1" sz="4100">
                <a:solidFill>
                  <a:schemeClr val="lt1"/>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318226" y="2817111"/>
            <a:ext cx="7074032" cy="61711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800"/>
              <a:buNone/>
              <a:defRPr sz="1800">
                <a:solidFill>
                  <a:schemeClr val="lt1"/>
                </a:solidFill>
                <a:latin typeface="Corbel"/>
                <a:ea typeface="Corbel"/>
                <a:cs typeface="Corbel"/>
                <a:sym typeface="Corbel"/>
              </a:defRPr>
            </a:lvl1pPr>
            <a:lvl2pPr lvl="1" algn="ctr">
              <a:lnSpc>
                <a:spcPct val="90000"/>
              </a:lnSpc>
              <a:spcBef>
                <a:spcPts val="400"/>
              </a:spcBef>
              <a:spcAft>
                <a:spcPts val="0"/>
              </a:spcAft>
              <a:buClr>
                <a:srgbClr val="1B2944"/>
              </a:buClr>
              <a:buSzPts val="1500"/>
              <a:buFont typeface="Corbel"/>
              <a:buNone/>
              <a:defRPr sz="1500"/>
            </a:lvl2pPr>
            <a:lvl3pPr lvl="2" algn="ctr">
              <a:lnSpc>
                <a:spcPct val="90000"/>
              </a:lnSpc>
              <a:spcBef>
                <a:spcPts val="400"/>
              </a:spcBef>
              <a:spcAft>
                <a:spcPts val="0"/>
              </a:spcAft>
              <a:buClr>
                <a:srgbClr val="1B2944"/>
              </a:buClr>
              <a:buSzPts val="1400"/>
              <a:buNone/>
              <a:defRPr sz="1400"/>
            </a:lvl3pPr>
            <a:lvl4pPr lvl="3" algn="ctr">
              <a:lnSpc>
                <a:spcPct val="90000"/>
              </a:lnSpc>
              <a:spcBef>
                <a:spcPts val="400"/>
              </a:spcBef>
              <a:spcAft>
                <a:spcPts val="0"/>
              </a:spcAft>
              <a:buClr>
                <a:srgbClr val="1B2944"/>
              </a:buClr>
              <a:buSzPts val="1200"/>
              <a:buNone/>
              <a:defRPr sz="1200"/>
            </a:lvl4pPr>
            <a:lvl5pPr lvl="4" algn="ctr">
              <a:lnSpc>
                <a:spcPct val="90000"/>
              </a:lnSpc>
              <a:spcBef>
                <a:spcPts val="400"/>
              </a:spcBef>
              <a:spcAft>
                <a:spcPts val="0"/>
              </a:spcAft>
              <a:buClr>
                <a:srgbClr val="1B2944"/>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 name="Google Shape;61;p14"/>
          <p:cNvSpPr txBox="1"/>
          <p:nvPr>
            <p:ph idx="2" type="body"/>
          </p:nvPr>
        </p:nvSpPr>
        <p:spPr>
          <a:xfrm>
            <a:off x="6035748" y="4757600"/>
            <a:ext cx="2713020" cy="16649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900"/>
              <a:buNone/>
              <a:defRPr sz="900">
                <a:solidFill>
                  <a:schemeClr val="lt1"/>
                </a:solidFill>
              </a:defRPr>
            </a:lvl1pPr>
            <a:lvl2pPr indent="-317500" lvl="1" marL="914400" algn="l">
              <a:lnSpc>
                <a:spcPct val="90000"/>
              </a:lnSpc>
              <a:spcBef>
                <a:spcPts val="400"/>
              </a:spcBef>
              <a:spcAft>
                <a:spcPts val="0"/>
              </a:spcAft>
              <a:buClr>
                <a:srgbClr val="1B2944"/>
              </a:buClr>
              <a:buSzPts val="1400"/>
              <a:buChar char="•"/>
              <a:defRPr/>
            </a:lvl2pPr>
            <a:lvl3pPr indent="-317500" lvl="2" marL="1371600" algn="l">
              <a:lnSpc>
                <a:spcPct val="90000"/>
              </a:lnSpc>
              <a:spcBef>
                <a:spcPts val="400"/>
              </a:spcBef>
              <a:spcAft>
                <a:spcPts val="0"/>
              </a:spcAft>
              <a:buClr>
                <a:srgbClr val="1B2944"/>
              </a:buClr>
              <a:buSzPts val="1400"/>
              <a:buChar char="•"/>
              <a:defRPr/>
            </a:lvl3pPr>
            <a:lvl4pPr indent="-317500" lvl="3" marL="1828800" algn="l">
              <a:lnSpc>
                <a:spcPct val="90000"/>
              </a:lnSpc>
              <a:spcBef>
                <a:spcPts val="400"/>
              </a:spcBef>
              <a:spcAft>
                <a:spcPts val="0"/>
              </a:spcAft>
              <a:buClr>
                <a:srgbClr val="1B2944"/>
              </a:buClr>
              <a:buSzPts val="1400"/>
              <a:buChar char="•"/>
              <a:defRPr/>
            </a:lvl4pPr>
            <a:lvl5pPr indent="-317500" lvl="4" marL="2286000" algn="l">
              <a:lnSpc>
                <a:spcPct val="90000"/>
              </a:lnSpc>
              <a:spcBef>
                <a:spcPts val="400"/>
              </a:spcBef>
              <a:spcAft>
                <a:spcPts val="0"/>
              </a:spcAft>
              <a:buClr>
                <a:srgbClr val="1B2944"/>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14"/>
          <p:cNvSpPr txBox="1"/>
          <p:nvPr>
            <p:ph idx="3" type="body"/>
          </p:nvPr>
        </p:nvSpPr>
        <p:spPr>
          <a:xfrm>
            <a:off x="3855242" y="4757600"/>
            <a:ext cx="1105614" cy="16252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defRPr>
            </a:lvl1pPr>
            <a:lvl2pPr indent="-317500" lvl="1" marL="914400" algn="l">
              <a:lnSpc>
                <a:spcPct val="90000"/>
              </a:lnSpc>
              <a:spcBef>
                <a:spcPts val="400"/>
              </a:spcBef>
              <a:spcAft>
                <a:spcPts val="0"/>
              </a:spcAft>
              <a:buClr>
                <a:srgbClr val="1B2944"/>
              </a:buClr>
              <a:buSzPts val="1400"/>
              <a:buChar char="•"/>
              <a:defRPr/>
            </a:lvl2pPr>
            <a:lvl3pPr indent="-317500" lvl="2" marL="1371600" algn="l">
              <a:lnSpc>
                <a:spcPct val="90000"/>
              </a:lnSpc>
              <a:spcBef>
                <a:spcPts val="400"/>
              </a:spcBef>
              <a:spcAft>
                <a:spcPts val="0"/>
              </a:spcAft>
              <a:buClr>
                <a:srgbClr val="1B2944"/>
              </a:buClr>
              <a:buSzPts val="1400"/>
              <a:buChar char="•"/>
              <a:defRPr/>
            </a:lvl3pPr>
            <a:lvl4pPr indent="-317500" lvl="3" marL="1828800" algn="l">
              <a:lnSpc>
                <a:spcPct val="90000"/>
              </a:lnSpc>
              <a:spcBef>
                <a:spcPts val="400"/>
              </a:spcBef>
              <a:spcAft>
                <a:spcPts val="0"/>
              </a:spcAft>
              <a:buClr>
                <a:srgbClr val="1B2944"/>
              </a:buClr>
              <a:buSzPts val="1400"/>
              <a:buChar char="•"/>
              <a:defRPr/>
            </a:lvl4pPr>
            <a:lvl5pPr indent="-317500" lvl="4" marL="2286000" algn="l">
              <a:lnSpc>
                <a:spcPct val="90000"/>
              </a:lnSpc>
              <a:spcBef>
                <a:spcPts val="400"/>
              </a:spcBef>
              <a:spcAft>
                <a:spcPts val="0"/>
              </a:spcAft>
              <a:buClr>
                <a:srgbClr val="1B2944"/>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Obj">
  <p:cSld name="TWO_OBJECTS">
    <p:spTree>
      <p:nvGrpSpPr>
        <p:cNvPr id="63" name="Shape 63"/>
        <p:cNvGrpSpPr/>
        <p:nvPr/>
      </p:nvGrpSpPr>
      <p:grpSpPr>
        <a:xfrm>
          <a:off x="0" y="0"/>
          <a:ext cx="0" cy="0"/>
          <a:chOff x="0" y="0"/>
          <a:chExt cx="0" cy="0"/>
        </a:xfrm>
      </p:grpSpPr>
      <p:sp>
        <p:nvSpPr>
          <p:cNvPr id="64" name="Google Shape;64;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2944"/>
              </a:buClr>
              <a:buSzPts val="3300"/>
              <a:buFont typeface="Corbel"/>
              <a:buNone/>
              <a:defRPr>
                <a:solidFill>
                  <a:srgbClr val="1B2944"/>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 type="body"/>
          </p:nvPr>
        </p:nvSpPr>
        <p:spPr>
          <a:xfrm>
            <a:off x="628650" y="1369219"/>
            <a:ext cx="3886200" cy="3223329"/>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rgbClr val="FF681E"/>
              </a:buClr>
              <a:buSzPts val="2100"/>
              <a:buFont typeface="Arial"/>
              <a:buChar char="•"/>
              <a:defRPr>
                <a:solidFill>
                  <a:srgbClr val="1B2944"/>
                </a:solidFill>
                <a:latin typeface="Corbel"/>
                <a:ea typeface="Corbel"/>
                <a:cs typeface="Corbel"/>
                <a:sym typeface="Corbel"/>
              </a:defRPr>
            </a:lvl1pPr>
            <a:lvl2pPr indent="-342900" lvl="1" marL="914400" algn="l">
              <a:lnSpc>
                <a:spcPct val="90000"/>
              </a:lnSpc>
              <a:spcBef>
                <a:spcPts val="400"/>
              </a:spcBef>
              <a:spcAft>
                <a:spcPts val="0"/>
              </a:spcAft>
              <a:buClr>
                <a:srgbClr val="7C7C7C"/>
              </a:buClr>
              <a:buSzPts val="1800"/>
              <a:buFont typeface="Corbel"/>
              <a:buChar char="•"/>
              <a:defRPr>
                <a:solidFill>
                  <a:srgbClr val="1B2944"/>
                </a:solidFill>
                <a:latin typeface="Corbel"/>
                <a:ea typeface="Corbel"/>
                <a:cs typeface="Corbel"/>
                <a:sym typeface="Corbel"/>
              </a:defRPr>
            </a:lvl2pPr>
            <a:lvl3pPr indent="-323850" lvl="2" marL="1371600" algn="l">
              <a:lnSpc>
                <a:spcPct val="90000"/>
              </a:lnSpc>
              <a:spcBef>
                <a:spcPts val="400"/>
              </a:spcBef>
              <a:spcAft>
                <a:spcPts val="0"/>
              </a:spcAft>
              <a:buClr>
                <a:srgbClr val="7C7C7C"/>
              </a:buClr>
              <a:buSzPts val="1500"/>
              <a:buFont typeface="Arial"/>
              <a:buChar char="•"/>
              <a:defRPr>
                <a:solidFill>
                  <a:srgbClr val="1B2944"/>
                </a:solidFill>
                <a:latin typeface="Corbel"/>
                <a:ea typeface="Corbel"/>
                <a:cs typeface="Corbel"/>
                <a:sym typeface="Corbel"/>
              </a:defRPr>
            </a:lvl3pPr>
            <a:lvl4pPr indent="-317500" lvl="3" marL="1828800" algn="l">
              <a:lnSpc>
                <a:spcPct val="90000"/>
              </a:lnSpc>
              <a:spcBef>
                <a:spcPts val="400"/>
              </a:spcBef>
              <a:spcAft>
                <a:spcPts val="0"/>
              </a:spcAft>
              <a:buClr>
                <a:srgbClr val="7C7C7C"/>
              </a:buClr>
              <a:buSzPts val="1400"/>
              <a:buFont typeface="Arial"/>
              <a:buChar char="•"/>
              <a:defRPr>
                <a:solidFill>
                  <a:srgbClr val="1B2944"/>
                </a:solidFill>
                <a:latin typeface="Corbel"/>
                <a:ea typeface="Corbel"/>
                <a:cs typeface="Corbel"/>
                <a:sym typeface="Corbel"/>
              </a:defRPr>
            </a:lvl4pPr>
            <a:lvl5pPr indent="-317500" lvl="4" marL="2286000" algn="l">
              <a:lnSpc>
                <a:spcPct val="90000"/>
              </a:lnSpc>
              <a:spcBef>
                <a:spcPts val="400"/>
              </a:spcBef>
              <a:spcAft>
                <a:spcPts val="0"/>
              </a:spcAft>
              <a:buClr>
                <a:srgbClr val="7C7C7C"/>
              </a:buClr>
              <a:buSzPts val="1400"/>
              <a:buFont typeface="Arial"/>
              <a:buChar char="•"/>
              <a:defRPr>
                <a:solidFill>
                  <a:srgbClr val="1B2944"/>
                </a:solidFill>
                <a:latin typeface="Corbel"/>
                <a:ea typeface="Corbel"/>
                <a:cs typeface="Corbel"/>
                <a:sym typeface="Corbe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5"/>
          <p:cNvSpPr txBox="1"/>
          <p:nvPr>
            <p:ph idx="2" type="body"/>
          </p:nvPr>
        </p:nvSpPr>
        <p:spPr>
          <a:xfrm>
            <a:off x="4629150" y="1369219"/>
            <a:ext cx="3886200" cy="3223329"/>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rgbClr val="FF681E"/>
              </a:buClr>
              <a:buSzPts val="2100"/>
              <a:buFont typeface="Arial"/>
              <a:buChar char="•"/>
              <a:defRPr>
                <a:solidFill>
                  <a:srgbClr val="1B2944"/>
                </a:solidFill>
                <a:latin typeface="Corbel"/>
                <a:ea typeface="Corbel"/>
                <a:cs typeface="Corbel"/>
                <a:sym typeface="Corbel"/>
              </a:defRPr>
            </a:lvl1pPr>
            <a:lvl2pPr indent="-342900" lvl="1" marL="914400" algn="l">
              <a:lnSpc>
                <a:spcPct val="90000"/>
              </a:lnSpc>
              <a:spcBef>
                <a:spcPts val="400"/>
              </a:spcBef>
              <a:spcAft>
                <a:spcPts val="0"/>
              </a:spcAft>
              <a:buClr>
                <a:srgbClr val="7C7C7C"/>
              </a:buClr>
              <a:buSzPts val="1800"/>
              <a:buFont typeface="Corbel"/>
              <a:buChar char="•"/>
              <a:defRPr>
                <a:solidFill>
                  <a:srgbClr val="1B2944"/>
                </a:solidFill>
                <a:latin typeface="Corbel"/>
                <a:ea typeface="Corbel"/>
                <a:cs typeface="Corbel"/>
                <a:sym typeface="Corbel"/>
              </a:defRPr>
            </a:lvl2pPr>
            <a:lvl3pPr indent="-323850" lvl="2" marL="1371600" algn="l">
              <a:lnSpc>
                <a:spcPct val="90000"/>
              </a:lnSpc>
              <a:spcBef>
                <a:spcPts val="400"/>
              </a:spcBef>
              <a:spcAft>
                <a:spcPts val="0"/>
              </a:spcAft>
              <a:buClr>
                <a:srgbClr val="7C7C7C"/>
              </a:buClr>
              <a:buSzPts val="1500"/>
              <a:buFont typeface="Arial"/>
              <a:buChar char="•"/>
              <a:defRPr>
                <a:solidFill>
                  <a:srgbClr val="1B2944"/>
                </a:solidFill>
                <a:latin typeface="Corbel"/>
                <a:ea typeface="Corbel"/>
                <a:cs typeface="Corbel"/>
                <a:sym typeface="Corbel"/>
              </a:defRPr>
            </a:lvl3pPr>
            <a:lvl4pPr indent="-317500" lvl="3" marL="1828800" algn="l">
              <a:lnSpc>
                <a:spcPct val="90000"/>
              </a:lnSpc>
              <a:spcBef>
                <a:spcPts val="400"/>
              </a:spcBef>
              <a:spcAft>
                <a:spcPts val="0"/>
              </a:spcAft>
              <a:buClr>
                <a:srgbClr val="7C7C7C"/>
              </a:buClr>
              <a:buSzPts val="1400"/>
              <a:buFont typeface="Arial"/>
              <a:buChar char="•"/>
              <a:defRPr>
                <a:solidFill>
                  <a:srgbClr val="1B2944"/>
                </a:solidFill>
                <a:latin typeface="Corbel"/>
                <a:ea typeface="Corbel"/>
                <a:cs typeface="Corbel"/>
                <a:sym typeface="Corbel"/>
              </a:defRPr>
            </a:lvl4pPr>
            <a:lvl5pPr indent="-317500" lvl="4" marL="2286000" algn="l">
              <a:lnSpc>
                <a:spcPct val="90000"/>
              </a:lnSpc>
              <a:spcBef>
                <a:spcPts val="400"/>
              </a:spcBef>
              <a:spcAft>
                <a:spcPts val="0"/>
              </a:spcAft>
              <a:buClr>
                <a:srgbClr val="7C7C7C"/>
              </a:buClr>
              <a:buSzPts val="1400"/>
              <a:buFont typeface="Arial"/>
              <a:buChar char="•"/>
              <a:defRPr>
                <a:solidFill>
                  <a:srgbClr val="1B2944"/>
                </a:solidFill>
                <a:latin typeface="Corbel"/>
                <a:ea typeface="Corbel"/>
                <a:cs typeface="Corbel"/>
                <a:sym typeface="Corbe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67" name="Google Shape;67;p15"/>
          <p:cNvPicPr preferRelativeResize="0"/>
          <p:nvPr/>
        </p:nvPicPr>
        <p:blipFill rotWithShape="1">
          <a:blip r:embed="rId2">
            <a:alphaModFix/>
          </a:blip>
          <a:srcRect b="0" l="0" r="0" t="0"/>
          <a:stretch/>
        </p:blipFill>
        <p:spPr>
          <a:xfrm>
            <a:off x="-1320186" y="250492"/>
            <a:ext cx="731372" cy="585098"/>
          </a:xfrm>
          <a:prstGeom prst="rect">
            <a:avLst/>
          </a:prstGeom>
          <a:solidFill>
            <a:srgbClr val="FF681E"/>
          </a:solidFill>
          <a:ln>
            <a:noFill/>
          </a:ln>
        </p:spPr>
      </p:pic>
      <p:sp>
        <p:nvSpPr>
          <p:cNvPr id="68" name="Google Shape;68;p15"/>
          <p:cNvSpPr txBox="1"/>
          <p:nvPr/>
        </p:nvSpPr>
        <p:spPr>
          <a:xfrm>
            <a:off x="-1769894" y="853501"/>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dk1"/>
                </a:solidFill>
                <a:latin typeface="Calibri"/>
                <a:ea typeface="Calibri"/>
                <a:cs typeface="Calibri"/>
                <a:sym typeface="Calibri"/>
              </a:rPr>
              <a:t>R:255 G:104 30</a:t>
            </a:r>
            <a:endParaRPr sz="1100"/>
          </a:p>
        </p:txBody>
      </p:sp>
      <p:pic>
        <p:nvPicPr>
          <p:cNvPr id="69" name="Google Shape;69;p15"/>
          <p:cNvPicPr preferRelativeResize="0"/>
          <p:nvPr/>
        </p:nvPicPr>
        <p:blipFill rotWithShape="1">
          <a:blip r:embed="rId3">
            <a:alphaModFix/>
          </a:blip>
          <a:srcRect b="0" l="0" r="0" t="0"/>
          <a:stretch/>
        </p:blipFill>
        <p:spPr>
          <a:xfrm>
            <a:off x="-1320187" y="1178484"/>
            <a:ext cx="731374" cy="585099"/>
          </a:xfrm>
          <a:prstGeom prst="rect">
            <a:avLst/>
          </a:prstGeom>
          <a:solidFill>
            <a:srgbClr val="5A2A82"/>
          </a:solidFill>
          <a:ln>
            <a:noFill/>
          </a:ln>
        </p:spPr>
      </p:pic>
      <p:sp>
        <p:nvSpPr>
          <p:cNvPr id="70" name="Google Shape;70;p15"/>
          <p:cNvSpPr txBox="1"/>
          <p:nvPr/>
        </p:nvSpPr>
        <p:spPr>
          <a:xfrm>
            <a:off x="-1769894" y="1771624"/>
            <a:ext cx="1424264"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R:90 G:42 B:130</a:t>
            </a:r>
            <a:endParaRPr sz="1100"/>
          </a:p>
        </p:txBody>
      </p:sp>
      <p:sp>
        <p:nvSpPr>
          <p:cNvPr id="71" name="Google Shape;71;p15"/>
          <p:cNvSpPr/>
          <p:nvPr/>
        </p:nvSpPr>
        <p:spPr>
          <a:xfrm>
            <a:off x="-1320186" y="4155959"/>
            <a:ext cx="741423" cy="593140"/>
          </a:xfrm>
          <a:prstGeom prst="rect">
            <a:avLst/>
          </a:prstGeom>
          <a:solidFill>
            <a:srgbClr val="7C7C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 name="Google Shape;72;p15"/>
          <p:cNvSpPr txBox="1"/>
          <p:nvPr/>
        </p:nvSpPr>
        <p:spPr>
          <a:xfrm>
            <a:off x="-1814577" y="4764107"/>
            <a:ext cx="159872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R:124 G:124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B:124</a:t>
            </a:r>
            <a:endParaRPr sz="1100"/>
          </a:p>
        </p:txBody>
      </p:sp>
      <p:sp>
        <p:nvSpPr>
          <p:cNvPr id="73" name="Google Shape;73;p15"/>
          <p:cNvSpPr/>
          <p:nvPr/>
        </p:nvSpPr>
        <p:spPr>
          <a:xfrm>
            <a:off x="-1330237" y="3152289"/>
            <a:ext cx="741423" cy="593140"/>
          </a:xfrm>
          <a:prstGeom prst="rect">
            <a:avLst/>
          </a:prstGeom>
          <a:solidFill>
            <a:srgbClr val="1B294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 name="Google Shape;74;p15"/>
          <p:cNvSpPr txBox="1"/>
          <p:nvPr/>
        </p:nvSpPr>
        <p:spPr>
          <a:xfrm>
            <a:off x="-1720076" y="3758686"/>
            <a:ext cx="136439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R:27 G:41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B:68</a:t>
            </a:r>
            <a:endParaRPr sz="1100"/>
          </a:p>
        </p:txBody>
      </p:sp>
      <p:pic>
        <p:nvPicPr>
          <p:cNvPr id="75" name="Google Shape;75;p15"/>
          <p:cNvPicPr preferRelativeResize="0"/>
          <p:nvPr/>
        </p:nvPicPr>
        <p:blipFill rotWithShape="1">
          <a:blip r:embed="rId4">
            <a:alphaModFix/>
          </a:blip>
          <a:srcRect b="0" l="0" r="0" t="0"/>
          <a:stretch/>
        </p:blipFill>
        <p:spPr>
          <a:xfrm>
            <a:off x="-1320187" y="2148385"/>
            <a:ext cx="741424" cy="593140"/>
          </a:xfrm>
          <a:prstGeom prst="rect">
            <a:avLst/>
          </a:prstGeom>
          <a:solidFill>
            <a:srgbClr val="42B7BA"/>
          </a:solidFill>
          <a:ln>
            <a:noFill/>
          </a:ln>
        </p:spPr>
      </p:pic>
      <p:sp>
        <p:nvSpPr>
          <p:cNvPr id="76" name="Google Shape;76;p15"/>
          <p:cNvSpPr txBox="1"/>
          <p:nvPr/>
        </p:nvSpPr>
        <p:spPr>
          <a:xfrm>
            <a:off x="-1769894" y="2741525"/>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R:66 G:183</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B:186</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7" name="Shape 77"/>
        <p:cNvGrpSpPr/>
        <p:nvPr/>
      </p:nvGrpSpPr>
      <p:grpSpPr>
        <a:xfrm>
          <a:off x="0" y="0"/>
          <a:ext cx="0" cy="0"/>
          <a:chOff x="0" y="0"/>
          <a:chExt cx="0" cy="0"/>
        </a:xfrm>
      </p:grpSpPr>
      <p:sp>
        <p:nvSpPr>
          <p:cNvPr id="78" name="Google Shape;78;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2944"/>
              </a:buClr>
              <a:buSzPts val="3300"/>
              <a:buFont typeface="Corbel"/>
              <a:buNone/>
              <a:defRPr>
                <a:solidFill>
                  <a:srgbClr val="1B2944"/>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79" name="Google Shape;79;p16"/>
          <p:cNvPicPr preferRelativeResize="0"/>
          <p:nvPr/>
        </p:nvPicPr>
        <p:blipFill rotWithShape="1">
          <a:blip r:embed="rId2">
            <a:alphaModFix/>
          </a:blip>
          <a:srcRect b="0" l="0" r="0" t="0"/>
          <a:stretch/>
        </p:blipFill>
        <p:spPr>
          <a:xfrm>
            <a:off x="-1320186" y="250492"/>
            <a:ext cx="731372" cy="585098"/>
          </a:xfrm>
          <a:prstGeom prst="rect">
            <a:avLst/>
          </a:prstGeom>
          <a:solidFill>
            <a:srgbClr val="FF681E"/>
          </a:solidFill>
          <a:ln>
            <a:noFill/>
          </a:ln>
        </p:spPr>
      </p:pic>
      <p:sp>
        <p:nvSpPr>
          <p:cNvPr id="80" name="Google Shape;80;p16"/>
          <p:cNvSpPr txBox="1"/>
          <p:nvPr/>
        </p:nvSpPr>
        <p:spPr>
          <a:xfrm>
            <a:off x="-1769894" y="853501"/>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R:255 G:104 30</a:t>
            </a:r>
            <a:endParaRPr sz="1100"/>
          </a:p>
        </p:txBody>
      </p:sp>
      <p:pic>
        <p:nvPicPr>
          <p:cNvPr id="81" name="Google Shape;81;p16"/>
          <p:cNvPicPr preferRelativeResize="0"/>
          <p:nvPr/>
        </p:nvPicPr>
        <p:blipFill rotWithShape="1">
          <a:blip r:embed="rId3">
            <a:alphaModFix/>
          </a:blip>
          <a:srcRect b="0" l="0" r="0" t="0"/>
          <a:stretch/>
        </p:blipFill>
        <p:spPr>
          <a:xfrm>
            <a:off x="-1320187" y="1178484"/>
            <a:ext cx="731374" cy="585099"/>
          </a:xfrm>
          <a:prstGeom prst="rect">
            <a:avLst/>
          </a:prstGeom>
          <a:solidFill>
            <a:srgbClr val="5A2A82"/>
          </a:solidFill>
          <a:ln>
            <a:noFill/>
          </a:ln>
        </p:spPr>
      </p:pic>
      <p:sp>
        <p:nvSpPr>
          <p:cNvPr id="82" name="Google Shape;82;p16"/>
          <p:cNvSpPr txBox="1"/>
          <p:nvPr/>
        </p:nvSpPr>
        <p:spPr>
          <a:xfrm>
            <a:off x="-1769894" y="1771624"/>
            <a:ext cx="1424264"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R:90 G:42 B:130</a:t>
            </a:r>
            <a:endParaRPr sz="1100"/>
          </a:p>
        </p:txBody>
      </p:sp>
      <p:sp>
        <p:nvSpPr>
          <p:cNvPr id="83" name="Google Shape;83;p16"/>
          <p:cNvSpPr/>
          <p:nvPr/>
        </p:nvSpPr>
        <p:spPr>
          <a:xfrm>
            <a:off x="-1320186" y="4155959"/>
            <a:ext cx="741423" cy="593140"/>
          </a:xfrm>
          <a:prstGeom prst="rect">
            <a:avLst/>
          </a:prstGeom>
          <a:solidFill>
            <a:srgbClr val="7C7C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 name="Google Shape;84;p16"/>
          <p:cNvSpPr txBox="1"/>
          <p:nvPr/>
        </p:nvSpPr>
        <p:spPr>
          <a:xfrm>
            <a:off x="-1814577" y="4764107"/>
            <a:ext cx="159872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R:124 G:124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B:124</a:t>
            </a:r>
            <a:endParaRPr sz="1100"/>
          </a:p>
        </p:txBody>
      </p:sp>
      <p:sp>
        <p:nvSpPr>
          <p:cNvPr id="85" name="Google Shape;85;p16"/>
          <p:cNvSpPr/>
          <p:nvPr/>
        </p:nvSpPr>
        <p:spPr>
          <a:xfrm>
            <a:off x="-1330237" y="3152289"/>
            <a:ext cx="741423" cy="593140"/>
          </a:xfrm>
          <a:prstGeom prst="rect">
            <a:avLst/>
          </a:prstGeom>
          <a:solidFill>
            <a:srgbClr val="1B294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 name="Google Shape;86;p16"/>
          <p:cNvSpPr txBox="1"/>
          <p:nvPr/>
        </p:nvSpPr>
        <p:spPr>
          <a:xfrm>
            <a:off x="-1720076" y="3758686"/>
            <a:ext cx="136439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R:27 G:41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B:68</a:t>
            </a:r>
            <a:endParaRPr sz="1100"/>
          </a:p>
        </p:txBody>
      </p:sp>
      <p:pic>
        <p:nvPicPr>
          <p:cNvPr id="87" name="Google Shape;87;p16"/>
          <p:cNvPicPr preferRelativeResize="0"/>
          <p:nvPr/>
        </p:nvPicPr>
        <p:blipFill rotWithShape="1">
          <a:blip r:embed="rId4">
            <a:alphaModFix/>
          </a:blip>
          <a:srcRect b="0" l="0" r="0" t="0"/>
          <a:stretch/>
        </p:blipFill>
        <p:spPr>
          <a:xfrm>
            <a:off x="-1320187" y="2148385"/>
            <a:ext cx="741424" cy="593140"/>
          </a:xfrm>
          <a:prstGeom prst="rect">
            <a:avLst/>
          </a:prstGeom>
          <a:solidFill>
            <a:srgbClr val="42B7BA"/>
          </a:solidFill>
          <a:ln>
            <a:noFill/>
          </a:ln>
        </p:spPr>
      </p:pic>
      <p:sp>
        <p:nvSpPr>
          <p:cNvPr id="88" name="Google Shape;88;p16"/>
          <p:cNvSpPr txBox="1"/>
          <p:nvPr/>
        </p:nvSpPr>
        <p:spPr>
          <a:xfrm>
            <a:off x="-1769894" y="2741525"/>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R:66 G:183</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B:186</a:t>
            </a:r>
            <a:endParaRPr sz="1100"/>
          </a:p>
        </p:txBody>
      </p:sp>
      <p:sp>
        <p:nvSpPr>
          <p:cNvPr id="89" name="Google Shape;89;p16"/>
          <p:cNvSpPr txBox="1"/>
          <p:nvPr>
            <p:ph idx="1" type="body"/>
          </p:nvPr>
        </p:nvSpPr>
        <p:spPr>
          <a:xfrm>
            <a:off x="628650" y="1381340"/>
            <a:ext cx="7886700" cy="3205692"/>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rgbClr val="FF681E"/>
              </a:buClr>
              <a:buSzPts val="2100"/>
              <a:buFont typeface="Arial"/>
              <a:buChar char="•"/>
              <a:defRPr>
                <a:solidFill>
                  <a:srgbClr val="1B2944"/>
                </a:solidFill>
                <a:latin typeface="Corbel"/>
                <a:ea typeface="Corbel"/>
                <a:cs typeface="Corbel"/>
                <a:sym typeface="Corbel"/>
              </a:defRPr>
            </a:lvl1pPr>
            <a:lvl2pPr indent="-342900" lvl="1" marL="914400" algn="l">
              <a:lnSpc>
                <a:spcPct val="90000"/>
              </a:lnSpc>
              <a:spcBef>
                <a:spcPts val="400"/>
              </a:spcBef>
              <a:spcAft>
                <a:spcPts val="0"/>
              </a:spcAft>
              <a:buClr>
                <a:srgbClr val="7C7C7C"/>
              </a:buClr>
              <a:buSzPts val="1800"/>
              <a:buFont typeface="Corbel"/>
              <a:buChar char="•"/>
              <a:defRPr>
                <a:solidFill>
                  <a:srgbClr val="1B2944"/>
                </a:solidFill>
                <a:latin typeface="Corbel"/>
                <a:ea typeface="Corbel"/>
                <a:cs typeface="Corbel"/>
                <a:sym typeface="Corbel"/>
              </a:defRPr>
            </a:lvl2pPr>
            <a:lvl3pPr indent="-323850" lvl="2" marL="1371600" algn="l">
              <a:lnSpc>
                <a:spcPct val="90000"/>
              </a:lnSpc>
              <a:spcBef>
                <a:spcPts val="400"/>
              </a:spcBef>
              <a:spcAft>
                <a:spcPts val="0"/>
              </a:spcAft>
              <a:buClr>
                <a:srgbClr val="7C7C7C"/>
              </a:buClr>
              <a:buSzPts val="1500"/>
              <a:buFont typeface="Arial"/>
              <a:buChar char="•"/>
              <a:defRPr>
                <a:solidFill>
                  <a:srgbClr val="1B2944"/>
                </a:solidFill>
                <a:latin typeface="Corbel"/>
                <a:ea typeface="Corbel"/>
                <a:cs typeface="Corbel"/>
                <a:sym typeface="Corbel"/>
              </a:defRPr>
            </a:lvl3pPr>
            <a:lvl4pPr indent="-317500" lvl="3" marL="1828800" algn="l">
              <a:lnSpc>
                <a:spcPct val="90000"/>
              </a:lnSpc>
              <a:spcBef>
                <a:spcPts val="400"/>
              </a:spcBef>
              <a:spcAft>
                <a:spcPts val="0"/>
              </a:spcAft>
              <a:buClr>
                <a:srgbClr val="7C7C7C"/>
              </a:buClr>
              <a:buSzPts val="1400"/>
              <a:buFont typeface="Arial"/>
              <a:buChar char="•"/>
              <a:defRPr>
                <a:solidFill>
                  <a:srgbClr val="1B2944"/>
                </a:solidFill>
                <a:latin typeface="Corbel"/>
                <a:ea typeface="Corbel"/>
                <a:cs typeface="Corbel"/>
                <a:sym typeface="Corbel"/>
              </a:defRPr>
            </a:lvl4pPr>
            <a:lvl5pPr indent="-317500" lvl="4" marL="2286000" algn="l">
              <a:lnSpc>
                <a:spcPct val="90000"/>
              </a:lnSpc>
              <a:spcBef>
                <a:spcPts val="400"/>
              </a:spcBef>
              <a:spcAft>
                <a:spcPts val="0"/>
              </a:spcAft>
              <a:buClr>
                <a:srgbClr val="7C7C7C"/>
              </a:buClr>
              <a:buSzPts val="1400"/>
              <a:buFont typeface="Arial"/>
              <a:buChar char="•"/>
              <a:defRPr>
                <a:solidFill>
                  <a:srgbClr val="1B2944"/>
                </a:solidFill>
                <a:latin typeface="Corbel"/>
                <a:ea typeface="Corbel"/>
                <a:cs typeface="Corbel"/>
                <a:sym typeface="Corbe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90" name="Shape 90"/>
        <p:cNvGrpSpPr/>
        <p:nvPr/>
      </p:nvGrpSpPr>
      <p:grpSpPr>
        <a:xfrm>
          <a:off x="0" y="0"/>
          <a:ext cx="0" cy="0"/>
          <a:chOff x="0" y="0"/>
          <a:chExt cx="0" cy="0"/>
        </a:xfrm>
      </p:grpSpPr>
      <p:sp>
        <p:nvSpPr>
          <p:cNvPr id="91" name="Google Shape;91;p17"/>
          <p:cNvSpPr txBox="1"/>
          <p:nvPr>
            <p:ph type="title"/>
          </p:nvPr>
        </p:nvSpPr>
        <p:spPr>
          <a:xfrm>
            <a:off x="628650" y="273844"/>
            <a:ext cx="7886700" cy="579657"/>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2944"/>
              </a:buClr>
              <a:buSzPts val="3300"/>
              <a:buFont typeface="Corbel"/>
              <a:buNone/>
              <a:defRPr>
                <a:solidFill>
                  <a:srgbClr val="1B2944"/>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7"/>
          <p:cNvSpPr txBox="1"/>
          <p:nvPr>
            <p:ph idx="1" type="body"/>
          </p:nvPr>
        </p:nvSpPr>
        <p:spPr>
          <a:xfrm>
            <a:off x="628650" y="1381340"/>
            <a:ext cx="7886700" cy="3205692"/>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rgbClr val="FF681E"/>
              </a:buClr>
              <a:buSzPts val="2100"/>
              <a:buFont typeface="Arial"/>
              <a:buChar char="•"/>
              <a:defRPr>
                <a:solidFill>
                  <a:srgbClr val="1B2944"/>
                </a:solidFill>
                <a:latin typeface="Corbel"/>
                <a:ea typeface="Corbel"/>
                <a:cs typeface="Corbel"/>
                <a:sym typeface="Corbel"/>
              </a:defRPr>
            </a:lvl1pPr>
            <a:lvl2pPr indent="-342900" lvl="1" marL="914400" algn="l">
              <a:lnSpc>
                <a:spcPct val="90000"/>
              </a:lnSpc>
              <a:spcBef>
                <a:spcPts val="400"/>
              </a:spcBef>
              <a:spcAft>
                <a:spcPts val="0"/>
              </a:spcAft>
              <a:buClr>
                <a:srgbClr val="7C7C7C"/>
              </a:buClr>
              <a:buSzPts val="1800"/>
              <a:buFont typeface="Corbel"/>
              <a:buChar char="•"/>
              <a:defRPr>
                <a:solidFill>
                  <a:srgbClr val="1B2944"/>
                </a:solidFill>
                <a:latin typeface="Corbel"/>
                <a:ea typeface="Corbel"/>
                <a:cs typeface="Corbel"/>
                <a:sym typeface="Corbel"/>
              </a:defRPr>
            </a:lvl2pPr>
            <a:lvl3pPr indent="-323850" lvl="2" marL="1371600" algn="l">
              <a:lnSpc>
                <a:spcPct val="90000"/>
              </a:lnSpc>
              <a:spcBef>
                <a:spcPts val="400"/>
              </a:spcBef>
              <a:spcAft>
                <a:spcPts val="0"/>
              </a:spcAft>
              <a:buClr>
                <a:srgbClr val="7C7C7C"/>
              </a:buClr>
              <a:buSzPts val="1500"/>
              <a:buFont typeface="Arial"/>
              <a:buChar char="•"/>
              <a:defRPr>
                <a:solidFill>
                  <a:srgbClr val="1B2944"/>
                </a:solidFill>
                <a:latin typeface="Corbel"/>
                <a:ea typeface="Corbel"/>
                <a:cs typeface="Corbel"/>
                <a:sym typeface="Corbel"/>
              </a:defRPr>
            </a:lvl3pPr>
            <a:lvl4pPr indent="-317500" lvl="3" marL="1828800" algn="l">
              <a:lnSpc>
                <a:spcPct val="90000"/>
              </a:lnSpc>
              <a:spcBef>
                <a:spcPts val="400"/>
              </a:spcBef>
              <a:spcAft>
                <a:spcPts val="0"/>
              </a:spcAft>
              <a:buClr>
                <a:srgbClr val="7C7C7C"/>
              </a:buClr>
              <a:buSzPts val="1400"/>
              <a:buFont typeface="Arial"/>
              <a:buChar char="•"/>
              <a:defRPr>
                <a:solidFill>
                  <a:srgbClr val="1B2944"/>
                </a:solidFill>
                <a:latin typeface="Corbel"/>
                <a:ea typeface="Corbel"/>
                <a:cs typeface="Corbel"/>
                <a:sym typeface="Corbel"/>
              </a:defRPr>
            </a:lvl4pPr>
            <a:lvl5pPr indent="-317500" lvl="4" marL="2286000" algn="l">
              <a:lnSpc>
                <a:spcPct val="90000"/>
              </a:lnSpc>
              <a:spcBef>
                <a:spcPts val="400"/>
              </a:spcBef>
              <a:spcAft>
                <a:spcPts val="0"/>
              </a:spcAft>
              <a:buClr>
                <a:srgbClr val="7C7C7C"/>
              </a:buClr>
              <a:buSzPts val="1400"/>
              <a:buFont typeface="Arial"/>
              <a:buChar char="•"/>
              <a:defRPr>
                <a:solidFill>
                  <a:srgbClr val="1B2944"/>
                </a:solidFill>
                <a:latin typeface="Corbel"/>
                <a:ea typeface="Corbel"/>
                <a:cs typeface="Corbel"/>
                <a:sym typeface="Corbe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93" name="Google Shape;93;p17"/>
          <p:cNvPicPr preferRelativeResize="0"/>
          <p:nvPr/>
        </p:nvPicPr>
        <p:blipFill rotWithShape="1">
          <a:blip r:embed="rId2">
            <a:alphaModFix/>
          </a:blip>
          <a:srcRect b="0" l="0" r="0" t="0"/>
          <a:stretch/>
        </p:blipFill>
        <p:spPr>
          <a:xfrm>
            <a:off x="-1320186" y="250492"/>
            <a:ext cx="731372" cy="585098"/>
          </a:xfrm>
          <a:prstGeom prst="rect">
            <a:avLst/>
          </a:prstGeom>
          <a:solidFill>
            <a:srgbClr val="FF681E"/>
          </a:solidFill>
          <a:ln>
            <a:noFill/>
          </a:ln>
        </p:spPr>
      </p:pic>
      <p:sp>
        <p:nvSpPr>
          <p:cNvPr id="94" name="Google Shape;94;p17"/>
          <p:cNvSpPr txBox="1"/>
          <p:nvPr/>
        </p:nvSpPr>
        <p:spPr>
          <a:xfrm>
            <a:off x="-1769894" y="853501"/>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R:255 G:104 30</a:t>
            </a:r>
            <a:endParaRPr sz="1100"/>
          </a:p>
        </p:txBody>
      </p:sp>
      <p:pic>
        <p:nvPicPr>
          <p:cNvPr id="95" name="Google Shape;95;p17"/>
          <p:cNvPicPr preferRelativeResize="0"/>
          <p:nvPr/>
        </p:nvPicPr>
        <p:blipFill rotWithShape="1">
          <a:blip r:embed="rId3">
            <a:alphaModFix/>
          </a:blip>
          <a:srcRect b="0" l="0" r="0" t="0"/>
          <a:stretch/>
        </p:blipFill>
        <p:spPr>
          <a:xfrm>
            <a:off x="-1320187" y="1178484"/>
            <a:ext cx="731374" cy="585099"/>
          </a:xfrm>
          <a:prstGeom prst="rect">
            <a:avLst/>
          </a:prstGeom>
          <a:solidFill>
            <a:srgbClr val="5A2A82"/>
          </a:solidFill>
          <a:ln>
            <a:noFill/>
          </a:ln>
        </p:spPr>
      </p:pic>
      <p:sp>
        <p:nvSpPr>
          <p:cNvPr id="96" name="Google Shape;96;p17"/>
          <p:cNvSpPr txBox="1"/>
          <p:nvPr/>
        </p:nvSpPr>
        <p:spPr>
          <a:xfrm>
            <a:off x="-1769894" y="1771624"/>
            <a:ext cx="1424264"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R:90 G:42 B:130</a:t>
            </a:r>
            <a:endParaRPr sz="1100"/>
          </a:p>
        </p:txBody>
      </p:sp>
      <p:sp>
        <p:nvSpPr>
          <p:cNvPr id="97" name="Google Shape;97;p17"/>
          <p:cNvSpPr/>
          <p:nvPr/>
        </p:nvSpPr>
        <p:spPr>
          <a:xfrm>
            <a:off x="-1320186" y="4155959"/>
            <a:ext cx="741423" cy="593140"/>
          </a:xfrm>
          <a:prstGeom prst="rect">
            <a:avLst/>
          </a:prstGeom>
          <a:solidFill>
            <a:srgbClr val="7C7C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 name="Google Shape;98;p17"/>
          <p:cNvSpPr txBox="1"/>
          <p:nvPr/>
        </p:nvSpPr>
        <p:spPr>
          <a:xfrm>
            <a:off x="-1814577" y="4764107"/>
            <a:ext cx="159872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R:124 G:124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B:124</a:t>
            </a:r>
            <a:endParaRPr sz="1100"/>
          </a:p>
        </p:txBody>
      </p:sp>
      <p:sp>
        <p:nvSpPr>
          <p:cNvPr id="99" name="Google Shape;99;p17"/>
          <p:cNvSpPr/>
          <p:nvPr/>
        </p:nvSpPr>
        <p:spPr>
          <a:xfrm>
            <a:off x="-1330237" y="3152289"/>
            <a:ext cx="741423" cy="593140"/>
          </a:xfrm>
          <a:prstGeom prst="rect">
            <a:avLst/>
          </a:prstGeom>
          <a:solidFill>
            <a:srgbClr val="1B294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 name="Google Shape;100;p17"/>
          <p:cNvSpPr txBox="1"/>
          <p:nvPr/>
        </p:nvSpPr>
        <p:spPr>
          <a:xfrm>
            <a:off x="-1720076" y="3758686"/>
            <a:ext cx="136439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R:27 G:41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B:68</a:t>
            </a:r>
            <a:endParaRPr sz="1100"/>
          </a:p>
        </p:txBody>
      </p:sp>
      <p:sp>
        <p:nvSpPr>
          <p:cNvPr id="101" name="Google Shape;101;p17"/>
          <p:cNvSpPr txBox="1"/>
          <p:nvPr>
            <p:ph idx="2" type="body"/>
          </p:nvPr>
        </p:nvSpPr>
        <p:spPr>
          <a:xfrm>
            <a:off x="628650" y="893512"/>
            <a:ext cx="7886700" cy="43956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rgbClr val="EA6341"/>
              </a:buClr>
              <a:buSzPts val="2400"/>
              <a:buNone/>
              <a:defRPr sz="2400">
                <a:solidFill>
                  <a:srgbClr val="EA6341"/>
                </a:solidFill>
                <a:latin typeface="Calibri"/>
                <a:ea typeface="Calibri"/>
                <a:cs typeface="Calibri"/>
                <a:sym typeface="Calibri"/>
              </a:defRPr>
            </a:lvl1pPr>
            <a:lvl2pPr indent="-317500" lvl="1" marL="914400" algn="l">
              <a:lnSpc>
                <a:spcPct val="90000"/>
              </a:lnSpc>
              <a:spcBef>
                <a:spcPts val="400"/>
              </a:spcBef>
              <a:spcAft>
                <a:spcPts val="0"/>
              </a:spcAft>
              <a:buClr>
                <a:srgbClr val="1B2944"/>
              </a:buClr>
              <a:buSzPts val="1400"/>
              <a:buChar char="•"/>
              <a:defRPr/>
            </a:lvl2pPr>
            <a:lvl3pPr indent="-317500" lvl="2" marL="1371600" algn="l">
              <a:lnSpc>
                <a:spcPct val="90000"/>
              </a:lnSpc>
              <a:spcBef>
                <a:spcPts val="400"/>
              </a:spcBef>
              <a:spcAft>
                <a:spcPts val="0"/>
              </a:spcAft>
              <a:buClr>
                <a:srgbClr val="1B2944"/>
              </a:buClr>
              <a:buSzPts val="1400"/>
              <a:buChar char="•"/>
              <a:defRPr/>
            </a:lvl3pPr>
            <a:lvl4pPr indent="-317500" lvl="3" marL="1828800" algn="l">
              <a:lnSpc>
                <a:spcPct val="90000"/>
              </a:lnSpc>
              <a:spcBef>
                <a:spcPts val="400"/>
              </a:spcBef>
              <a:spcAft>
                <a:spcPts val="0"/>
              </a:spcAft>
              <a:buClr>
                <a:srgbClr val="1B2944"/>
              </a:buClr>
              <a:buSzPts val="1400"/>
              <a:buChar char="•"/>
              <a:defRPr/>
            </a:lvl4pPr>
            <a:lvl5pPr indent="-317500" lvl="4" marL="2286000" algn="l">
              <a:lnSpc>
                <a:spcPct val="90000"/>
              </a:lnSpc>
              <a:spcBef>
                <a:spcPts val="400"/>
              </a:spcBef>
              <a:spcAft>
                <a:spcPts val="0"/>
              </a:spcAft>
              <a:buClr>
                <a:srgbClr val="1B2944"/>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02" name="Google Shape;102;p17"/>
          <p:cNvPicPr preferRelativeResize="0"/>
          <p:nvPr/>
        </p:nvPicPr>
        <p:blipFill rotWithShape="1">
          <a:blip r:embed="rId4">
            <a:alphaModFix/>
          </a:blip>
          <a:srcRect b="0" l="0" r="0" t="0"/>
          <a:stretch/>
        </p:blipFill>
        <p:spPr>
          <a:xfrm>
            <a:off x="-1320187" y="2148385"/>
            <a:ext cx="741424" cy="593140"/>
          </a:xfrm>
          <a:prstGeom prst="rect">
            <a:avLst/>
          </a:prstGeom>
          <a:solidFill>
            <a:srgbClr val="42B7BA"/>
          </a:solidFill>
          <a:ln>
            <a:noFill/>
          </a:ln>
        </p:spPr>
      </p:pic>
      <p:sp>
        <p:nvSpPr>
          <p:cNvPr id="103" name="Google Shape;103;p17"/>
          <p:cNvSpPr txBox="1"/>
          <p:nvPr/>
        </p:nvSpPr>
        <p:spPr>
          <a:xfrm>
            <a:off x="-1769894" y="2741525"/>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R:66 G:183</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B:186</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extra logos">
  <p:cSld name="1_Title Slide_extra logos">
    <p:spTree>
      <p:nvGrpSpPr>
        <p:cNvPr id="104" name="Shape 104"/>
        <p:cNvGrpSpPr/>
        <p:nvPr/>
      </p:nvGrpSpPr>
      <p:grpSpPr>
        <a:xfrm>
          <a:off x="0" y="0"/>
          <a:ext cx="0" cy="0"/>
          <a:chOff x="0" y="0"/>
          <a:chExt cx="0" cy="0"/>
        </a:xfrm>
      </p:grpSpPr>
      <p:pic>
        <p:nvPicPr>
          <p:cNvPr id="105" name="Google Shape;105;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6" name="Google Shape;106;p18"/>
          <p:cNvSpPr txBox="1"/>
          <p:nvPr>
            <p:ph type="ctrTitle"/>
          </p:nvPr>
        </p:nvSpPr>
        <p:spPr>
          <a:xfrm>
            <a:off x="328276" y="957355"/>
            <a:ext cx="6769754"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1B2944"/>
              </a:buClr>
              <a:buSzPts val="4100"/>
              <a:buFont typeface="Corbel"/>
              <a:buNone/>
              <a:defRPr b="1" sz="4100">
                <a:solidFill>
                  <a:srgbClr val="1B2944"/>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18"/>
          <p:cNvSpPr txBox="1"/>
          <p:nvPr>
            <p:ph idx="1" type="subTitle"/>
          </p:nvPr>
        </p:nvSpPr>
        <p:spPr>
          <a:xfrm>
            <a:off x="318226" y="2817111"/>
            <a:ext cx="6779386" cy="61711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1B2944"/>
              </a:buClr>
              <a:buSzPts val="1800"/>
              <a:buNone/>
              <a:defRPr sz="1800">
                <a:solidFill>
                  <a:srgbClr val="1B2944"/>
                </a:solidFill>
                <a:latin typeface="Corbel"/>
                <a:ea typeface="Corbel"/>
                <a:cs typeface="Corbel"/>
                <a:sym typeface="Corbel"/>
              </a:defRPr>
            </a:lvl1pPr>
            <a:lvl2pPr lvl="1" algn="ctr">
              <a:lnSpc>
                <a:spcPct val="90000"/>
              </a:lnSpc>
              <a:spcBef>
                <a:spcPts val="400"/>
              </a:spcBef>
              <a:spcAft>
                <a:spcPts val="0"/>
              </a:spcAft>
              <a:buClr>
                <a:srgbClr val="1B2944"/>
              </a:buClr>
              <a:buSzPts val="1500"/>
              <a:buFont typeface="Corbel"/>
              <a:buNone/>
              <a:defRPr sz="1500"/>
            </a:lvl2pPr>
            <a:lvl3pPr lvl="2" algn="ctr">
              <a:lnSpc>
                <a:spcPct val="90000"/>
              </a:lnSpc>
              <a:spcBef>
                <a:spcPts val="400"/>
              </a:spcBef>
              <a:spcAft>
                <a:spcPts val="0"/>
              </a:spcAft>
              <a:buClr>
                <a:srgbClr val="1B2944"/>
              </a:buClr>
              <a:buSzPts val="1400"/>
              <a:buNone/>
              <a:defRPr sz="1400"/>
            </a:lvl3pPr>
            <a:lvl4pPr lvl="3" algn="ctr">
              <a:lnSpc>
                <a:spcPct val="90000"/>
              </a:lnSpc>
              <a:spcBef>
                <a:spcPts val="400"/>
              </a:spcBef>
              <a:spcAft>
                <a:spcPts val="0"/>
              </a:spcAft>
              <a:buClr>
                <a:srgbClr val="1B2944"/>
              </a:buClr>
              <a:buSzPts val="1200"/>
              <a:buNone/>
              <a:defRPr sz="1200"/>
            </a:lvl4pPr>
            <a:lvl5pPr lvl="4" algn="ctr">
              <a:lnSpc>
                <a:spcPct val="90000"/>
              </a:lnSpc>
              <a:spcBef>
                <a:spcPts val="400"/>
              </a:spcBef>
              <a:spcAft>
                <a:spcPts val="0"/>
              </a:spcAft>
              <a:buClr>
                <a:srgbClr val="1B2944"/>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08" name="Google Shape;108;p18"/>
          <p:cNvSpPr txBox="1"/>
          <p:nvPr>
            <p:ph idx="2" type="body"/>
          </p:nvPr>
        </p:nvSpPr>
        <p:spPr>
          <a:xfrm>
            <a:off x="5915733" y="4757600"/>
            <a:ext cx="2713020" cy="16649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900"/>
              <a:buNone/>
              <a:defRPr sz="900">
                <a:solidFill>
                  <a:schemeClr val="lt1"/>
                </a:solidFill>
              </a:defRPr>
            </a:lvl1pPr>
            <a:lvl2pPr indent="-317500" lvl="1" marL="914400" algn="l">
              <a:lnSpc>
                <a:spcPct val="90000"/>
              </a:lnSpc>
              <a:spcBef>
                <a:spcPts val="400"/>
              </a:spcBef>
              <a:spcAft>
                <a:spcPts val="0"/>
              </a:spcAft>
              <a:buClr>
                <a:srgbClr val="1B2944"/>
              </a:buClr>
              <a:buSzPts val="1400"/>
              <a:buChar char="•"/>
              <a:defRPr/>
            </a:lvl2pPr>
            <a:lvl3pPr indent="-317500" lvl="2" marL="1371600" algn="l">
              <a:lnSpc>
                <a:spcPct val="90000"/>
              </a:lnSpc>
              <a:spcBef>
                <a:spcPts val="400"/>
              </a:spcBef>
              <a:spcAft>
                <a:spcPts val="0"/>
              </a:spcAft>
              <a:buClr>
                <a:srgbClr val="1B2944"/>
              </a:buClr>
              <a:buSzPts val="1400"/>
              <a:buChar char="•"/>
              <a:defRPr/>
            </a:lvl3pPr>
            <a:lvl4pPr indent="-317500" lvl="3" marL="1828800" algn="l">
              <a:lnSpc>
                <a:spcPct val="90000"/>
              </a:lnSpc>
              <a:spcBef>
                <a:spcPts val="400"/>
              </a:spcBef>
              <a:spcAft>
                <a:spcPts val="0"/>
              </a:spcAft>
              <a:buClr>
                <a:srgbClr val="1B2944"/>
              </a:buClr>
              <a:buSzPts val="1400"/>
              <a:buChar char="•"/>
              <a:defRPr/>
            </a:lvl4pPr>
            <a:lvl5pPr indent="-317500" lvl="4" marL="2286000" algn="l">
              <a:lnSpc>
                <a:spcPct val="90000"/>
              </a:lnSpc>
              <a:spcBef>
                <a:spcPts val="400"/>
              </a:spcBef>
              <a:spcAft>
                <a:spcPts val="0"/>
              </a:spcAft>
              <a:buClr>
                <a:srgbClr val="1B2944"/>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18"/>
          <p:cNvSpPr txBox="1"/>
          <p:nvPr>
            <p:ph idx="3" type="body"/>
          </p:nvPr>
        </p:nvSpPr>
        <p:spPr>
          <a:xfrm>
            <a:off x="1544206" y="4307983"/>
            <a:ext cx="1105614" cy="616107"/>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900"/>
              <a:buNone/>
              <a:defRPr sz="900">
                <a:solidFill>
                  <a:schemeClr val="lt1"/>
                </a:solidFill>
              </a:defRPr>
            </a:lvl1pPr>
            <a:lvl2pPr indent="-317500" lvl="1" marL="914400" algn="l">
              <a:lnSpc>
                <a:spcPct val="90000"/>
              </a:lnSpc>
              <a:spcBef>
                <a:spcPts val="400"/>
              </a:spcBef>
              <a:spcAft>
                <a:spcPts val="0"/>
              </a:spcAft>
              <a:buClr>
                <a:srgbClr val="1B2944"/>
              </a:buClr>
              <a:buSzPts val="1400"/>
              <a:buChar char="•"/>
              <a:defRPr/>
            </a:lvl2pPr>
            <a:lvl3pPr indent="-317500" lvl="2" marL="1371600" algn="l">
              <a:lnSpc>
                <a:spcPct val="90000"/>
              </a:lnSpc>
              <a:spcBef>
                <a:spcPts val="400"/>
              </a:spcBef>
              <a:spcAft>
                <a:spcPts val="0"/>
              </a:spcAft>
              <a:buClr>
                <a:srgbClr val="1B2944"/>
              </a:buClr>
              <a:buSzPts val="1400"/>
              <a:buChar char="•"/>
              <a:defRPr/>
            </a:lvl3pPr>
            <a:lvl4pPr indent="-317500" lvl="3" marL="1828800" algn="l">
              <a:lnSpc>
                <a:spcPct val="90000"/>
              </a:lnSpc>
              <a:spcBef>
                <a:spcPts val="400"/>
              </a:spcBef>
              <a:spcAft>
                <a:spcPts val="0"/>
              </a:spcAft>
              <a:buClr>
                <a:srgbClr val="1B2944"/>
              </a:buClr>
              <a:buSzPts val="1400"/>
              <a:buChar char="•"/>
              <a:defRPr/>
            </a:lvl4pPr>
            <a:lvl5pPr indent="-317500" lvl="4" marL="2286000" algn="l">
              <a:lnSpc>
                <a:spcPct val="90000"/>
              </a:lnSpc>
              <a:spcBef>
                <a:spcPts val="400"/>
              </a:spcBef>
              <a:spcAft>
                <a:spcPts val="0"/>
              </a:spcAft>
              <a:buClr>
                <a:srgbClr val="1B2944"/>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18"/>
          <p:cNvSpPr txBox="1"/>
          <p:nvPr>
            <p:ph idx="4" type="body"/>
          </p:nvPr>
        </p:nvSpPr>
        <p:spPr>
          <a:xfrm>
            <a:off x="7523139" y="4527491"/>
            <a:ext cx="1105614" cy="162521"/>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900"/>
              <a:buNone/>
              <a:defRPr sz="900">
                <a:solidFill>
                  <a:schemeClr val="lt1"/>
                </a:solidFill>
              </a:defRPr>
            </a:lvl1pPr>
            <a:lvl2pPr indent="-317500" lvl="1" marL="914400" algn="l">
              <a:lnSpc>
                <a:spcPct val="90000"/>
              </a:lnSpc>
              <a:spcBef>
                <a:spcPts val="400"/>
              </a:spcBef>
              <a:spcAft>
                <a:spcPts val="0"/>
              </a:spcAft>
              <a:buClr>
                <a:srgbClr val="1B2944"/>
              </a:buClr>
              <a:buSzPts val="1400"/>
              <a:buChar char="•"/>
              <a:defRPr/>
            </a:lvl2pPr>
            <a:lvl3pPr indent="-317500" lvl="2" marL="1371600" algn="l">
              <a:lnSpc>
                <a:spcPct val="90000"/>
              </a:lnSpc>
              <a:spcBef>
                <a:spcPts val="400"/>
              </a:spcBef>
              <a:spcAft>
                <a:spcPts val="0"/>
              </a:spcAft>
              <a:buClr>
                <a:srgbClr val="1B2944"/>
              </a:buClr>
              <a:buSzPts val="1400"/>
              <a:buChar char="•"/>
              <a:defRPr/>
            </a:lvl3pPr>
            <a:lvl4pPr indent="-317500" lvl="3" marL="1828800" algn="l">
              <a:lnSpc>
                <a:spcPct val="90000"/>
              </a:lnSpc>
              <a:spcBef>
                <a:spcPts val="400"/>
              </a:spcBef>
              <a:spcAft>
                <a:spcPts val="0"/>
              </a:spcAft>
              <a:buClr>
                <a:srgbClr val="1B2944"/>
              </a:buClr>
              <a:buSzPts val="1400"/>
              <a:buChar char="•"/>
              <a:defRPr/>
            </a:lvl4pPr>
            <a:lvl5pPr indent="-317500" lvl="4" marL="2286000" algn="l">
              <a:lnSpc>
                <a:spcPct val="90000"/>
              </a:lnSpc>
              <a:spcBef>
                <a:spcPts val="400"/>
              </a:spcBef>
              <a:spcAft>
                <a:spcPts val="0"/>
              </a:spcAft>
              <a:buClr>
                <a:srgbClr val="1B2944"/>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18"/>
          <p:cNvSpPr txBox="1"/>
          <p:nvPr>
            <p:ph idx="5" type="body"/>
          </p:nvPr>
        </p:nvSpPr>
        <p:spPr>
          <a:xfrm>
            <a:off x="3088413" y="4307983"/>
            <a:ext cx="1105614" cy="616107"/>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900"/>
              <a:buNone/>
              <a:defRPr sz="900">
                <a:solidFill>
                  <a:schemeClr val="lt1"/>
                </a:solidFill>
              </a:defRPr>
            </a:lvl1pPr>
            <a:lvl2pPr indent="-317500" lvl="1" marL="914400" algn="l">
              <a:lnSpc>
                <a:spcPct val="90000"/>
              </a:lnSpc>
              <a:spcBef>
                <a:spcPts val="400"/>
              </a:spcBef>
              <a:spcAft>
                <a:spcPts val="0"/>
              </a:spcAft>
              <a:buClr>
                <a:srgbClr val="1B2944"/>
              </a:buClr>
              <a:buSzPts val="1400"/>
              <a:buChar char="•"/>
              <a:defRPr/>
            </a:lvl2pPr>
            <a:lvl3pPr indent="-317500" lvl="2" marL="1371600" algn="l">
              <a:lnSpc>
                <a:spcPct val="90000"/>
              </a:lnSpc>
              <a:spcBef>
                <a:spcPts val="400"/>
              </a:spcBef>
              <a:spcAft>
                <a:spcPts val="0"/>
              </a:spcAft>
              <a:buClr>
                <a:srgbClr val="1B2944"/>
              </a:buClr>
              <a:buSzPts val="1400"/>
              <a:buChar char="•"/>
              <a:defRPr/>
            </a:lvl3pPr>
            <a:lvl4pPr indent="-317500" lvl="3" marL="1828800" algn="l">
              <a:lnSpc>
                <a:spcPct val="90000"/>
              </a:lnSpc>
              <a:spcBef>
                <a:spcPts val="400"/>
              </a:spcBef>
              <a:spcAft>
                <a:spcPts val="0"/>
              </a:spcAft>
              <a:buClr>
                <a:srgbClr val="1B2944"/>
              </a:buClr>
              <a:buSzPts val="1400"/>
              <a:buChar char="•"/>
              <a:defRPr/>
            </a:lvl4pPr>
            <a:lvl5pPr indent="-317500" lvl="4" marL="2286000" algn="l">
              <a:lnSpc>
                <a:spcPct val="90000"/>
              </a:lnSpc>
              <a:spcBef>
                <a:spcPts val="400"/>
              </a:spcBef>
              <a:spcAft>
                <a:spcPts val="0"/>
              </a:spcAft>
              <a:buClr>
                <a:srgbClr val="1B2944"/>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8"/>
          <p:cNvSpPr txBox="1"/>
          <p:nvPr>
            <p:ph idx="6" type="body"/>
          </p:nvPr>
        </p:nvSpPr>
        <p:spPr>
          <a:xfrm>
            <a:off x="4572000" y="4307983"/>
            <a:ext cx="1105614" cy="616107"/>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900"/>
              <a:buNone/>
              <a:defRPr sz="900">
                <a:solidFill>
                  <a:schemeClr val="lt1"/>
                </a:solidFill>
              </a:defRPr>
            </a:lvl1pPr>
            <a:lvl2pPr indent="-317500" lvl="1" marL="914400" algn="l">
              <a:lnSpc>
                <a:spcPct val="90000"/>
              </a:lnSpc>
              <a:spcBef>
                <a:spcPts val="400"/>
              </a:spcBef>
              <a:spcAft>
                <a:spcPts val="0"/>
              </a:spcAft>
              <a:buClr>
                <a:srgbClr val="1B2944"/>
              </a:buClr>
              <a:buSzPts val="1400"/>
              <a:buChar char="•"/>
              <a:defRPr/>
            </a:lvl2pPr>
            <a:lvl3pPr indent="-317500" lvl="2" marL="1371600" algn="l">
              <a:lnSpc>
                <a:spcPct val="90000"/>
              </a:lnSpc>
              <a:spcBef>
                <a:spcPts val="400"/>
              </a:spcBef>
              <a:spcAft>
                <a:spcPts val="0"/>
              </a:spcAft>
              <a:buClr>
                <a:srgbClr val="1B2944"/>
              </a:buClr>
              <a:buSzPts val="1400"/>
              <a:buChar char="•"/>
              <a:defRPr/>
            </a:lvl3pPr>
            <a:lvl4pPr indent="-317500" lvl="3" marL="1828800" algn="l">
              <a:lnSpc>
                <a:spcPct val="90000"/>
              </a:lnSpc>
              <a:spcBef>
                <a:spcPts val="400"/>
              </a:spcBef>
              <a:spcAft>
                <a:spcPts val="0"/>
              </a:spcAft>
              <a:buClr>
                <a:srgbClr val="1B2944"/>
              </a:buClr>
              <a:buSzPts val="1400"/>
              <a:buChar char="•"/>
              <a:defRPr/>
            </a:lvl4pPr>
            <a:lvl5pPr indent="-317500" lvl="4" marL="2286000" algn="l">
              <a:lnSpc>
                <a:spcPct val="90000"/>
              </a:lnSpc>
              <a:spcBef>
                <a:spcPts val="400"/>
              </a:spcBef>
              <a:spcAft>
                <a:spcPts val="0"/>
              </a:spcAft>
              <a:buClr>
                <a:srgbClr val="1B2944"/>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slide">
  <p:cSld name="Chapter_slide">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5" name="Google Shape;115;p19"/>
          <p:cNvSpPr txBox="1"/>
          <p:nvPr>
            <p:ph type="ctrTitle"/>
          </p:nvPr>
        </p:nvSpPr>
        <p:spPr>
          <a:xfrm>
            <a:off x="328276" y="957355"/>
            <a:ext cx="7063982"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Corbel"/>
              <a:buNone/>
              <a:defRPr b="1" sz="3600">
                <a:solidFill>
                  <a:schemeClr val="lt1"/>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2944"/>
              </a:buClr>
              <a:buSzPts val="3300"/>
              <a:buFont typeface="Corbel"/>
              <a:buNone/>
              <a:defRPr>
                <a:solidFill>
                  <a:srgbClr val="1B2944"/>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18" name="Google Shape;118;p20"/>
          <p:cNvPicPr preferRelativeResize="0"/>
          <p:nvPr/>
        </p:nvPicPr>
        <p:blipFill rotWithShape="1">
          <a:blip r:embed="rId2">
            <a:alphaModFix/>
          </a:blip>
          <a:srcRect b="0" l="0" r="0" t="0"/>
          <a:stretch/>
        </p:blipFill>
        <p:spPr>
          <a:xfrm>
            <a:off x="-1320186" y="250492"/>
            <a:ext cx="731372" cy="585098"/>
          </a:xfrm>
          <a:prstGeom prst="rect">
            <a:avLst/>
          </a:prstGeom>
          <a:solidFill>
            <a:srgbClr val="FF681E"/>
          </a:solidFill>
          <a:ln>
            <a:noFill/>
          </a:ln>
        </p:spPr>
      </p:pic>
      <p:sp>
        <p:nvSpPr>
          <p:cNvPr id="119" name="Google Shape;119;p20"/>
          <p:cNvSpPr txBox="1"/>
          <p:nvPr/>
        </p:nvSpPr>
        <p:spPr>
          <a:xfrm>
            <a:off x="-1769894" y="853501"/>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R:255 G:104 30</a:t>
            </a:r>
            <a:endParaRPr sz="1100"/>
          </a:p>
        </p:txBody>
      </p:sp>
      <p:pic>
        <p:nvPicPr>
          <p:cNvPr id="120" name="Google Shape;120;p20"/>
          <p:cNvPicPr preferRelativeResize="0"/>
          <p:nvPr/>
        </p:nvPicPr>
        <p:blipFill rotWithShape="1">
          <a:blip r:embed="rId3">
            <a:alphaModFix/>
          </a:blip>
          <a:srcRect b="0" l="0" r="0" t="0"/>
          <a:stretch/>
        </p:blipFill>
        <p:spPr>
          <a:xfrm>
            <a:off x="-1320187" y="1178484"/>
            <a:ext cx="731374" cy="585099"/>
          </a:xfrm>
          <a:prstGeom prst="rect">
            <a:avLst/>
          </a:prstGeom>
          <a:solidFill>
            <a:srgbClr val="5A2A82"/>
          </a:solidFill>
          <a:ln>
            <a:noFill/>
          </a:ln>
        </p:spPr>
      </p:pic>
      <p:sp>
        <p:nvSpPr>
          <p:cNvPr id="121" name="Google Shape;121;p20"/>
          <p:cNvSpPr txBox="1"/>
          <p:nvPr/>
        </p:nvSpPr>
        <p:spPr>
          <a:xfrm>
            <a:off x="-1769894" y="1771624"/>
            <a:ext cx="1424264"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R:90 G:42 B:130</a:t>
            </a:r>
            <a:endParaRPr sz="1100"/>
          </a:p>
        </p:txBody>
      </p:sp>
      <p:sp>
        <p:nvSpPr>
          <p:cNvPr id="122" name="Google Shape;122;p20"/>
          <p:cNvSpPr/>
          <p:nvPr/>
        </p:nvSpPr>
        <p:spPr>
          <a:xfrm>
            <a:off x="-1320186" y="4155959"/>
            <a:ext cx="741423" cy="593140"/>
          </a:xfrm>
          <a:prstGeom prst="rect">
            <a:avLst/>
          </a:prstGeom>
          <a:solidFill>
            <a:srgbClr val="7C7C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3" name="Google Shape;123;p20"/>
          <p:cNvSpPr txBox="1"/>
          <p:nvPr/>
        </p:nvSpPr>
        <p:spPr>
          <a:xfrm>
            <a:off x="-1814577" y="4764107"/>
            <a:ext cx="159872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R:124 G:124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B:124</a:t>
            </a:r>
            <a:endParaRPr sz="1100"/>
          </a:p>
        </p:txBody>
      </p:sp>
      <p:sp>
        <p:nvSpPr>
          <p:cNvPr id="124" name="Google Shape;124;p20"/>
          <p:cNvSpPr/>
          <p:nvPr/>
        </p:nvSpPr>
        <p:spPr>
          <a:xfrm>
            <a:off x="-1330237" y="3152289"/>
            <a:ext cx="741423" cy="593140"/>
          </a:xfrm>
          <a:prstGeom prst="rect">
            <a:avLst/>
          </a:prstGeom>
          <a:solidFill>
            <a:srgbClr val="1B294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 name="Google Shape;125;p20"/>
          <p:cNvSpPr txBox="1"/>
          <p:nvPr/>
        </p:nvSpPr>
        <p:spPr>
          <a:xfrm>
            <a:off x="-1720076" y="3758686"/>
            <a:ext cx="136439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R:27 G:41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B:68</a:t>
            </a:r>
            <a:endParaRPr sz="1100"/>
          </a:p>
        </p:txBody>
      </p:sp>
      <p:pic>
        <p:nvPicPr>
          <p:cNvPr id="126" name="Google Shape;126;p20"/>
          <p:cNvPicPr preferRelativeResize="0"/>
          <p:nvPr/>
        </p:nvPicPr>
        <p:blipFill rotWithShape="1">
          <a:blip r:embed="rId4">
            <a:alphaModFix/>
          </a:blip>
          <a:srcRect b="0" l="0" r="0" t="0"/>
          <a:stretch/>
        </p:blipFill>
        <p:spPr>
          <a:xfrm>
            <a:off x="-1320187" y="2148385"/>
            <a:ext cx="741424" cy="593140"/>
          </a:xfrm>
          <a:prstGeom prst="rect">
            <a:avLst/>
          </a:prstGeom>
          <a:solidFill>
            <a:srgbClr val="42B7BA"/>
          </a:solidFill>
          <a:ln>
            <a:noFill/>
          </a:ln>
        </p:spPr>
      </p:pic>
      <p:sp>
        <p:nvSpPr>
          <p:cNvPr id="127" name="Google Shape;127;p20"/>
          <p:cNvSpPr txBox="1"/>
          <p:nvPr/>
        </p:nvSpPr>
        <p:spPr>
          <a:xfrm>
            <a:off x="-1769894" y="2741525"/>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R:66 G:183</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B:186</a:t>
            </a:r>
            <a:endParaRPr sz="11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pic>
        <p:nvPicPr>
          <p:cNvPr id="129" name="Google Shape;129;p21"/>
          <p:cNvPicPr preferRelativeResize="0"/>
          <p:nvPr/>
        </p:nvPicPr>
        <p:blipFill rotWithShape="1">
          <a:blip r:embed="rId2">
            <a:alphaModFix/>
          </a:blip>
          <a:srcRect b="0" l="0" r="0" t="0"/>
          <a:stretch/>
        </p:blipFill>
        <p:spPr>
          <a:xfrm>
            <a:off x="-1320186" y="250492"/>
            <a:ext cx="731372" cy="585098"/>
          </a:xfrm>
          <a:prstGeom prst="rect">
            <a:avLst/>
          </a:prstGeom>
          <a:solidFill>
            <a:srgbClr val="FF681E"/>
          </a:solidFill>
          <a:ln>
            <a:noFill/>
          </a:ln>
        </p:spPr>
      </p:pic>
      <p:sp>
        <p:nvSpPr>
          <p:cNvPr id="130" name="Google Shape;130;p21"/>
          <p:cNvSpPr txBox="1"/>
          <p:nvPr/>
        </p:nvSpPr>
        <p:spPr>
          <a:xfrm>
            <a:off x="-1769894" y="853501"/>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R:255 G:104 30</a:t>
            </a:r>
            <a:endParaRPr sz="1100"/>
          </a:p>
        </p:txBody>
      </p:sp>
      <p:pic>
        <p:nvPicPr>
          <p:cNvPr id="131" name="Google Shape;131;p21"/>
          <p:cNvPicPr preferRelativeResize="0"/>
          <p:nvPr/>
        </p:nvPicPr>
        <p:blipFill rotWithShape="1">
          <a:blip r:embed="rId3">
            <a:alphaModFix/>
          </a:blip>
          <a:srcRect b="0" l="0" r="0" t="0"/>
          <a:stretch/>
        </p:blipFill>
        <p:spPr>
          <a:xfrm>
            <a:off x="-1320187" y="1178484"/>
            <a:ext cx="731374" cy="585099"/>
          </a:xfrm>
          <a:prstGeom prst="rect">
            <a:avLst/>
          </a:prstGeom>
          <a:solidFill>
            <a:srgbClr val="5A2A82"/>
          </a:solidFill>
          <a:ln>
            <a:noFill/>
          </a:ln>
        </p:spPr>
      </p:pic>
      <p:sp>
        <p:nvSpPr>
          <p:cNvPr id="132" name="Google Shape;132;p21"/>
          <p:cNvSpPr txBox="1"/>
          <p:nvPr/>
        </p:nvSpPr>
        <p:spPr>
          <a:xfrm>
            <a:off x="-1769894" y="1771624"/>
            <a:ext cx="1424264"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R:90 G:42 B:130</a:t>
            </a:r>
            <a:endParaRPr sz="1100"/>
          </a:p>
        </p:txBody>
      </p:sp>
      <p:sp>
        <p:nvSpPr>
          <p:cNvPr id="133" name="Google Shape;133;p21"/>
          <p:cNvSpPr/>
          <p:nvPr/>
        </p:nvSpPr>
        <p:spPr>
          <a:xfrm>
            <a:off x="-1320186" y="4155959"/>
            <a:ext cx="741423" cy="593140"/>
          </a:xfrm>
          <a:prstGeom prst="rect">
            <a:avLst/>
          </a:prstGeom>
          <a:solidFill>
            <a:srgbClr val="7C7C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4" name="Google Shape;134;p21"/>
          <p:cNvSpPr txBox="1"/>
          <p:nvPr/>
        </p:nvSpPr>
        <p:spPr>
          <a:xfrm>
            <a:off x="-1814577" y="4764107"/>
            <a:ext cx="159872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R:124 G:124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B:124</a:t>
            </a:r>
            <a:endParaRPr sz="1100"/>
          </a:p>
        </p:txBody>
      </p:sp>
      <p:sp>
        <p:nvSpPr>
          <p:cNvPr id="135" name="Google Shape;135;p21"/>
          <p:cNvSpPr/>
          <p:nvPr/>
        </p:nvSpPr>
        <p:spPr>
          <a:xfrm>
            <a:off x="-1330237" y="3152289"/>
            <a:ext cx="741423" cy="593140"/>
          </a:xfrm>
          <a:prstGeom prst="rect">
            <a:avLst/>
          </a:prstGeom>
          <a:solidFill>
            <a:srgbClr val="1B294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6" name="Google Shape;136;p21"/>
          <p:cNvSpPr txBox="1"/>
          <p:nvPr/>
        </p:nvSpPr>
        <p:spPr>
          <a:xfrm>
            <a:off x="-1720076" y="3758686"/>
            <a:ext cx="136439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R:27 G:41 </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B:68</a:t>
            </a:r>
            <a:endParaRPr sz="1100"/>
          </a:p>
        </p:txBody>
      </p:sp>
      <p:pic>
        <p:nvPicPr>
          <p:cNvPr id="137" name="Google Shape;137;p21"/>
          <p:cNvPicPr preferRelativeResize="0"/>
          <p:nvPr/>
        </p:nvPicPr>
        <p:blipFill rotWithShape="1">
          <a:blip r:embed="rId4">
            <a:alphaModFix/>
          </a:blip>
          <a:srcRect b="0" l="0" r="0" t="0"/>
          <a:stretch/>
        </p:blipFill>
        <p:spPr>
          <a:xfrm>
            <a:off x="-1320187" y="2148385"/>
            <a:ext cx="741424" cy="593140"/>
          </a:xfrm>
          <a:prstGeom prst="rect">
            <a:avLst/>
          </a:prstGeom>
          <a:solidFill>
            <a:srgbClr val="42B7BA"/>
          </a:solidFill>
          <a:ln>
            <a:noFill/>
          </a:ln>
        </p:spPr>
      </p:pic>
      <p:sp>
        <p:nvSpPr>
          <p:cNvPr id="138" name="Google Shape;138;p21"/>
          <p:cNvSpPr txBox="1"/>
          <p:nvPr/>
        </p:nvSpPr>
        <p:spPr>
          <a:xfrm>
            <a:off x="-1769894" y="2741525"/>
            <a:ext cx="150935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R:66 G:183</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B:186</a:t>
            </a:r>
            <a:endParaRPr sz="11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End">
    <p:spTree>
      <p:nvGrpSpPr>
        <p:cNvPr id="139" name="Shape 139"/>
        <p:cNvGrpSpPr/>
        <p:nvPr/>
      </p:nvGrpSpPr>
      <p:grpSpPr>
        <a:xfrm>
          <a:off x="0" y="0"/>
          <a:ext cx="0" cy="0"/>
          <a:chOff x="0" y="0"/>
          <a:chExt cx="0" cy="0"/>
        </a:xfrm>
      </p:grpSpPr>
      <p:pic>
        <p:nvPicPr>
          <p:cNvPr id="140" name="Google Shape;140;p2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1.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52" name="Google Shape;52;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1B2944"/>
              </a:buClr>
              <a:buSzPts val="3300"/>
              <a:buFont typeface="Corbel"/>
              <a:buNone/>
              <a:defRPr b="1" i="0" sz="3300" u="none" cap="none" strike="noStrike">
                <a:solidFill>
                  <a:srgbClr val="1B2944"/>
                </a:solidFill>
                <a:latin typeface="Corbel"/>
                <a:ea typeface="Corbel"/>
                <a:cs typeface="Corbel"/>
                <a:sym typeface="Corbe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1B2944"/>
              </a:buClr>
              <a:buSzPts val="2100"/>
              <a:buFont typeface="Arial"/>
              <a:buChar char="•"/>
              <a:defRPr b="0" i="0" sz="2100" u="none" cap="none" strike="noStrike">
                <a:solidFill>
                  <a:srgbClr val="1B2944"/>
                </a:solidFill>
                <a:latin typeface="Corbel"/>
                <a:ea typeface="Corbel"/>
                <a:cs typeface="Corbel"/>
                <a:sym typeface="Corbel"/>
              </a:defRPr>
            </a:lvl1pPr>
            <a:lvl2pPr indent="-342900" lvl="1" marL="914400" marR="0" rtl="0" algn="l">
              <a:lnSpc>
                <a:spcPct val="90000"/>
              </a:lnSpc>
              <a:spcBef>
                <a:spcPts val="400"/>
              </a:spcBef>
              <a:spcAft>
                <a:spcPts val="0"/>
              </a:spcAft>
              <a:buClr>
                <a:srgbClr val="1B2944"/>
              </a:buClr>
              <a:buSzPts val="1800"/>
              <a:buFont typeface="Corbel"/>
              <a:buChar char="•"/>
              <a:defRPr b="0" i="0" sz="1800" u="none" cap="none" strike="noStrike">
                <a:solidFill>
                  <a:srgbClr val="1B2944"/>
                </a:solidFill>
                <a:latin typeface="Corbel"/>
                <a:ea typeface="Corbel"/>
                <a:cs typeface="Corbel"/>
                <a:sym typeface="Corbel"/>
              </a:defRPr>
            </a:lvl2pPr>
            <a:lvl3pPr indent="-323850" lvl="2" marL="1371600" marR="0" rtl="0" algn="l">
              <a:lnSpc>
                <a:spcPct val="90000"/>
              </a:lnSpc>
              <a:spcBef>
                <a:spcPts val="400"/>
              </a:spcBef>
              <a:spcAft>
                <a:spcPts val="0"/>
              </a:spcAft>
              <a:buClr>
                <a:srgbClr val="1B2944"/>
              </a:buClr>
              <a:buSzPts val="1500"/>
              <a:buFont typeface="Arial"/>
              <a:buChar char="•"/>
              <a:defRPr b="0" i="0" sz="1500" u="none" cap="none" strike="noStrike">
                <a:solidFill>
                  <a:srgbClr val="1B2944"/>
                </a:solidFill>
                <a:latin typeface="Corbel"/>
                <a:ea typeface="Corbel"/>
                <a:cs typeface="Corbel"/>
                <a:sym typeface="Corbel"/>
              </a:defRPr>
            </a:lvl3pPr>
            <a:lvl4pPr indent="-317500" lvl="3" marL="1828800" marR="0" rtl="0" algn="l">
              <a:lnSpc>
                <a:spcPct val="90000"/>
              </a:lnSpc>
              <a:spcBef>
                <a:spcPts val="400"/>
              </a:spcBef>
              <a:spcAft>
                <a:spcPts val="0"/>
              </a:spcAft>
              <a:buClr>
                <a:srgbClr val="1B2944"/>
              </a:buClr>
              <a:buSzPts val="1400"/>
              <a:buFont typeface="Arial"/>
              <a:buChar char="•"/>
              <a:defRPr b="0" i="0" sz="1400" u="none" cap="none" strike="noStrike">
                <a:solidFill>
                  <a:srgbClr val="1B2944"/>
                </a:solidFill>
                <a:latin typeface="Corbel"/>
                <a:ea typeface="Corbel"/>
                <a:cs typeface="Corbel"/>
                <a:sym typeface="Corbel"/>
              </a:defRPr>
            </a:lvl4pPr>
            <a:lvl5pPr indent="-317500" lvl="4" marL="2286000" marR="0" rtl="0" algn="l">
              <a:lnSpc>
                <a:spcPct val="90000"/>
              </a:lnSpc>
              <a:spcBef>
                <a:spcPts val="400"/>
              </a:spcBef>
              <a:spcAft>
                <a:spcPts val="0"/>
              </a:spcAft>
              <a:buClr>
                <a:srgbClr val="1B2944"/>
              </a:buClr>
              <a:buSzPts val="1400"/>
              <a:buFont typeface="Arial"/>
              <a:buChar char="•"/>
              <a:defRPr b="0" i="0" sz="1400" u="none" cap="none" strike="noStrike">
                <a:solidFill>
                  <a:srgbClr val="1B2944"/>
                </a:solidFill>
                <a:latin typeface="Corbel"/>
                <a:ea typeface="Corbel"/>
                <a:cs typeface="Corbel"/>
                <a:sym typeface="Corbe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orbel"/>
                <a:ea typeface="Corbel"/>
                <a:cs typeface="Corbel"/>
                <a:sym typeface="Corbe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6" name="Google Shape;56;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orbel"/>
                <a:ea typeface="Corbel"/>
                <a:cs typeface="Corbel"/>
                <a:sym typeface="Corbel"/>
              </a:defRPr>
            </a:lvl1pPr>
            <a:lvl2pPr indent="0" lvl="1" marL="0" marR="0" rtl="0" algn="r">
              <a:spcBef>
                <a:spcPts val="0"/>
              </a:spcBef>
              <a:buNone/>
              <a:defRPr b="0" i="0" sz="900" u="none" cap="none" strike="noStrike">
                <a:solidFill>
                  <a:srgbClr val="888888"/>
                </a:solidFill>
                <a:latin typeface="Corbel"/>
                <a:ea typeface="Corbel"/>
                <a:cs typeface="Corbel"/>
                <a:sym typeface="Corbel"/>
              </a:defRPr>
            </a:lvl2pPr>
            <a:lvl3pPr indent="0" lvl="2" marL="0" marR="0" rtl="0" algn="r">
              <a:spcBef>
                <a:spcPts val="0"/>
              </a:spcBef>
              <a:buNone/>
              <a:defRPr b="0" i="0" sz="900" u="none" cap="none" strike="noStrike">
                <a:solidFill>
                  <a:srgbClr val="888888"/>
                </a:solidFill>
                <a:latin typeface="Corbel"/>
                <a:ea typeface="Corbel"/>
                <a:cs typeface="Corbel"/>
                <a:sym typeface="Corbel"/>
              </a:defRPr>
            </a:lvl3pPr>
            <a:lvl4pPr indent="0" lvl="3" marL="0" marR="0" rtl="0" algn="r">
              <a:spcBef>
                <a:spcPts val="0"/>
              </a:spcBef>
              <a:buNone/>
              <a:defRPr b="0" i="0" sz="900" u="none" cap="none" strike="noStrike">
                <a:solidFill>
                  <a:srgbClr val="888888"/>
                </a:solidFill>
                <a:latin typeface="Corbel"/>
                <a:ea typeface="Corbel"/>
                <a:cs typeface="Corbel"/>
                <a:sym typeface="Corbel"/>
              </a:defRPr>
            </a:lvl4pPr>
            <a:lvl5pPr indent="0" lvl="4" marL="0" marR="0" rtl="0" algn="r">
              <a:spcBef>
                <a:spcPts val="0"/>
              </a:spcBef>
              <a:buNone/>
              <a:defRPr b="0" i="0" sz="900" u="none" cap="none" strike="noStrike">
                <a:solidFill>
                  <a:srgbClr val="888888"/>
                </a:solidFill>
                <a:latin typeface="Corbel"/>
                <a:ea typeface="Corbel"/>
                <a:cs typeface="Corbel"/>
                <a:sym typeface="Corbel"/>
              </a:defRPr>
            </a:lvl5pPr>
            <a:lvl6pPr indent="0" lvl="5" marL="0" marR="0" rtl="0" algn="r">
              <a:spcBef>
                <a:spcPts val="0"/>
              </a:spcBef>
              <a:buNone/>
              <a:defRPr b="0" i="0" sz="900" u="none" cap="none" strike="noStrike">
                <a:solidFill>
                  <a:srgbClr val="888888"/>
                </a:solidFill>
                <a:latin typeface="Corbel"/>
                <a:ea typeface="Corbel"/>
                <a:cs typeface="Corbel"/>
                <a:sym typeface="Corbel"/>
              </a:defRPr>
            </a:lvl6pPr>
            <a:lvl7pPr indent="0" lvl="6" marL="0" marR="0" rtl="0" algn="r">
              <a:spcBef>
                <a:spcPts val="0"/>
              </a:spcBef>
              <a:buNone/>
              <a:defRPr b="0" i="0" sz="900" u="none" cap="none" strike="noStrike">
                <a:solidFill>
                  <a:srgbClr val="888888"/>
                </a:solidFill>
                <a:latin typeface="Corbel"/>
                <a:ea typeface="Corbel"/>
                <a:cs typeface="Corbel"/>
                <a:sym typeface="Corbel"/>
              </a:defRPr>
            </a:lvl7pPr>
            <a:lvl8pPr indent="0" lvl="7" marL="0" marR="0" rtl="0" algn="r">
              <a:spcBef>
                <a:spcPts val="0"/>
              </a:spcBef>
              <a:buNone/>
              <a:defRPr b="0" i="0" sz="900" u="none" cap="none" strike="noStrike">
                <a:solidFill>
                  <a:srgbClr val="888888"/>
                </a:solidFill>
                <a:latin typeface="Corbel"/>
                <a:ea typeface="Corbel"/>
                <a:cs typeface="Corbel"/>
                <a:sym typeface="Corbel"/>
              </a:defRPr>
            </a:lvl8pPr>
            <a:lvl9pPr indent="0" lvl="8" marL="0" marR="0" rtl="0" algn="r">
              <a:spcBef>
                <a:spcPts val="0"/>
              </a:spcBef>
              <a:buNone/>
              <a:defRPr b="0" i="0" sz="900" u="none" cap="none" strike="noStrike">
                <a:solidFill>
                  <a:srgbClr val="888888"/>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docs.google.com/presentation/d/1ZcFJpbXtxT4Qa6wgffV_oEX8_cZfzM8B-VlMH0Cff0I/edit#slide=id.g301c2976dd9_0_8" TargetMode="External"/><Relationship Id="rId4" Type="http://schemas.openxmlformats.org/officeDocument/2006/relationships/hyperlink" Target="https://elixir-europe-training.github.io/ELIXIR-TrP-FAIR-Material-By-Design/" TargetMode="External"/><Relationship Id="rId5" Type="http://schemas.openxmlformats.org/officeDocument/2006/relationships/hyperlink" Target="https://elixir-europe-training.github.io/ELIXIR-TrP-FAIR-Material-By-Design/" TargetMode="External"/><Relationship Id="rId6" Type="http://schemas.openxmlformats.org/officeDocument/2006/relationships/hyperlink" Target="https://elixir-europe-training.github.io/ELIXIR-TrP-FAIR-Material-By-Design/" TargetMode="External"/><Relationship Id="rId7" Type="http://schemas.openxmlformats.org/officeDocument/2006/relationships/hyperlink" Target="https://creativecommons.org/licenses/by-sa/4.0/deed.e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64.jpg"/><Relationship Id="rId4" Type="http://schemas.openxmlformats.org/officeDocument/2006/relationships/hyperlink" Target="https://www.freepik.com/author/rawpixel-com" TargetMode="External"/><Relationship Id="rId5" Type="http://schemas.openxmlformats.org/officeDocument/2006/relationships/hyperlink" Target="https://www.freepik.com/author/rawpixel-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elifesciences.org/articles/73971#bib16" TargetMode="External"/><Relationship Id="rId4" Type="http://schemas.openxmlformats.org/officeDocument/2006/relationships/hyperlink" Target="https://elifesciences.org/articles/73971#bib45" TargetMode="External"/><Relationship Id="rId5" Type="http://schemas.openxmlformats.org/officeDocument/2006/relationships/hyperlink" Target="https://elifesciences.org/articles/73971#bib4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www.protocols.io/view/hydrop-rna-v1-0-dm6gpwqjjlzp/v2?step=5" TargetMode="External"/><Relationship Id="rId4" Type="http://schemas.openxmlformats.org/officeDocument/2006/relationships/hyperlink" Target="https://github.com/aertslab/hydrop_data_analysis/blob/main/HyDrop-RNA_publicdata_comparison/3b_indrop_1_naive_mapping.ipynb" TargetMode="External"/><Relationship Id="rId9" Type="http://schemas.openxmlformats.org/officeDocument/2006/relationships/image" Target="../media/image14.png"/><Relationship Id="rId5" Type="http://schemas.openxmlformats.org/officeDocument/2006/relationships/hyperlink" Target="https://elifesciences.org/articles/73971#bib16" TargetMode="External"/><Relationship Id="rId6" Type="http://schemas.openxmlformats.org/officeDocument/2006/relationships/hyperlink" Target="https://elifesciences.org/articles/73971#bib45" TargetMode="External"/><Relationship Id="rId7" Type="http://schemas.openxmlformats.org/officeDocument/2006/relationships/hyperlink" Target="https://elifesciences.org/articles/73971#bib46" TargetMode="External"/><Relationship Id="rId8"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hyperlink" Target="https://slides.com/brunapiereckmoura/intro-git-github/edit" TargetMode="External"/><Relationship Id="rId5" Type="http://schemas.openxmlformats.org/officeDocument/2006/relationships/hyperlink" Target="https://creativecommons.org/licenses/by/4.0/deed.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hyperlink" Target="https://slides.com/brunapiereckmoura/intro-git-github/edit" TargetMode="External"/><Relationship Id="rId5" Type="http://schemas.openxmlformats.org/officeDocument/2006/relationships/hyperlink" Target="https://creativecommons.org/licenses/by/4.0/deed.e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www.ncbi.nlm.nih.gov/geo/query/acc.cgi?acc=GSE175684" TargetMode="External"/><Relationship Id="rId4" Type="http://schemas.openxmlformats.org/officeDocument/2006/relationships/hyperlink" Target="https://www.ebi.ac.uk/ena/browser/view/PRJNA73318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21.png"/><Relationship Id="rId11" Type="http://schemas.openxmlformats.org/officeDocument/2006/relationships/hyperlink" Target="https://www.freepik.com/author/smashingstocks/icons" TargetMode="External"/><Relationship Id="rId10" Type="http://schemas.openxmlformats.org/officeDocument/2006/relationships/hyperlink" Target="https://www.freepik.com/author/smashingstocks/icons" TargetMode="External"/><Relationship Id="rId9" Type="http://schemas.openxmlformats.org/officeDocument/2006/relationships/hyperlink" Target="https://www.freepik.com/author/iconsea/icons" TargetMode="External"/><Relationship Id="rId5" Type="http://schemas.openxmlformats.org/officeDocument/2006/relationships/image" Target="../media/image27.png"/><Relationship Id="rId6" Type="http://schemas.openxmlformats.org/officeDocument/2006/relationships/hyperlink" Target="https://docs.google.com/presentation/d/1ZcFJpbXtxT4Qa6wgffV_oEX8_cZfzM8B-VlMH0Cff0I/edit#slide=id.g301c2976dd9_0_8" TargetMode="External"/><Relationship Id="rId7" Type="http://schemas.openxmlformats.org/officeDocument/2006/relationships/hyperlink" Target="https://www.freepik.com/author/iconsea/icons" TargetMode="External"/><Relationship Id="rId8" Type="http://schemas.openxmlformats.org/officeDocument/2006/relationships/hyperlink" Target="https://www.freepik.com/author/iconsea/icon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4.png"/><Relationship Id="rId11" Type="http://schemas.openxmlformats.org/officeDocument/2006/relationships/image" Target="../media/image32.png"/><Relationship Id="rId10" Type="http://schemas.openxmlformats.org/officeDocument/2006/relationships/image" Target="../media/image28.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31.png"/><Relationship Id="rId8" Type="http://schemas.openxmlformats.org/officeDocument/2006/relationships/image" Target="../media/image30.png"/></Relationships>
</file>

<file path=ppt/slides/_rels/slide25.xml.rels><?xml version="1.0" encoding="UTF-8" standalone="yes"?><Relationships xmlns="http://schemas.openxmlformats.org/package/2006/relationships"><Relationship Id="rId20" Type="http://schemas.openxmlformats.org/officeDocument/2006/relationships/image" Target="../media/image39.png"/><Relationship Id="rId11" Type="http://schemas.openxmlformats.org/officeDocument/2006/relationships/image" Target="../media/image34.png"/><Relationship Id="rId10" Type="http://schemas.openxmlformats.org/officeDocument/2006/relationships/image" Target="../media/image29.png"/><Relationship Id="rId13" Type="http://schemas.openxmlformats.org/officeDocument/2006/relationships/image" Target="../media/image37.png"/><Relationship Id="rId12" Type="http://schemas.openxmlformats.org/officeDocument/2006/relationships/image" Target="../media/image33.png"/><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25.png"/><Relationship Id="rId15" Type="http://schemas.openxmlformats.org/officeDocument/2006/relationships/image" Target="../media/image28.png"/><Relationship Id="rId14" Type="http://schemas.openxmlformats.org/officeDocument/2006/relationships/image" Target="../media/image40.png"/><Relationship Id="rId17" Type="http://schemas.openxmlformats.org/officeDocument/2006/relationships/image" Target="../media/image32.png"/><Relationship Id="rId16" Type="http://schemas.openxmlformats.org/officeDocument/2006/relationships/image" Target="../media/image49.png"/><Relationship Id="rId5" Type="http://schemas.openxmlformats.org/officeDocument/2006/relationships/image" Target="../media/image19.png"/><Relationship Id="rId19" Type="http://schemas.openxmlformats.org/officeDocument/2006/relationships/image" Target="../media/image48.png"/><Relationship Id="rId6" Type="http://schemas.openxmlformats.org/officeDocument/2006/relationships/image" Target="../media/image23.png"/><Relationship Id="rId18" Type="http://schemas.openxmlformats.org/officeDocument/2006/relationships/image" Target="../media/image35.png"/><Relationship Id="rId7" Type="http://schemas.openxmlformats.org/officeDocument/2006/relationships/image" Target="../media/image31.png"/><Relationship Id="rId8"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zenodo.org/record/6979778#.Y5d1ZbLMKeM" TargetMode="External"/><Relationship Id="rId4" Type="http://schemas.openxmlformats.org/officeDocument/2006/relationships/hyperlink" Target="https://doi.org/10.1017/S026646742200034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61.png"/></Relationships>
</file>

<file path=ppt/slides/_rels/slide32.xml.rels><?xml version="1.0" encoding="UTF-8" standalone="yes"?><Relationships xmlns="http://schemas.openxmlformats.org/package/2006/relationships"><Relationship Id="rId11" Type="http://schemas.openxmlformats.org/officeDocument/2006/relationships/hyperlink" Target="https://www.freepik.com/author/uicons/icons" TargetMode="External"/><Relationship Id="rId10" Type="http://schemas.openxmlformats.org/officeDocument/2006/relationships/hyperlink" Target="https://www.freepik.com/author/uicons/icons" TargetMode="External"/><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hyperlink" Target="https://www.freepik.com/author/uicons/icons" TargetMode="External"/><Relationship Id="rId5" Type="http://schemas.openxmlformats.org/officeDocument/2006/relationships/image" Target="../media/image56.png"/><Relationship Id="rId6" Type="http://schemas.openxmlformats.org/officeDocument/2006/relationships/image" Target="../media/image50.png"/><Relationship Id="rId7" Type="http://schemas.openxmlformats.org/officeDocument/2006/relationships/hyperlink" Target="https://docs.google.com/presentation/d/1ZcFJpbXtxT4Qa6wgffV_oEX8_cZfzM8B-VlMH0Cff0I/edit#slide=id.g301c2976dd9_0_8" TargetMode="External"/><Relationship Id="rId8" Type="http://schemas.openxmlformats.org/officeDocument/2006/relationships/hyperlink" Target="https://www.freepik.com/author/uicons/icon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zenodo.org/records/790830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zenodo.org/records/790830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hyperlink" Target="https://ena-docs.readthedocs.io/en/latest/submit/general-guide/metadata.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hyperlink" Target="https://www.ebi.ac.uk/ena/browser/checklists" TargetMode="External"/><Relationship Id="rId5" Type="http://schemas.openxmlformats.org/officeDocument/2006/relationships/hyperlink" Target="https://faircookbook.elixir-europe.org/content/recipes/interoperability/transcriptomics-metadata.html#transcriptomics-data-model" TargetMode="External"/><Relationship Id="rId6" Type="http://schemas.openxmlformats.org/officeDocument/2006/relationships/hyperlink" Target="https://faircookbook.elixir-europe.org/content/recipes/interoperability/transcriptomics-metadata.html#transcriptomics-data-mode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datamanagement.hms.harvard.edu/electronic-lab-notebook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training.vib.be/all-trainings/elab-journal-introduction-eln" TargetMode="External"/><Relationship Id="rId4" Type="http://schemas.openxmlformats.org/officeDocument/2006/relationships/hyperlink" Target="https://training.vib.be/all-trainings/elab-journal-introduction-eln-0" TargetMode="External"/><Relationship Id="rId5" Type="http://schemas.openxmlformats.org/officeDocument/2006/relationships/hyperlink" Target="https://www.elixir-belgium.org/services" TargetMode="External"/><Relationship Id="rId6" Type="http://schemas.openxmlformats.org/officeDocument/2006/relationships/hyperlink" Target="mailto:flora.danna@vib.b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hyperlink" Target="https://pubmed.ncbi.nlm.nih.gov/3519506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1.jpg"/><Relationship Id="rId4" Type="http://schemas.openxmlformats.org/officeDocument/2006/relationships/hyperlink" Target="https://www.freepik.com/author/stockking" TargetMode="External"/><Relationship Id="rId5" Type="http://schemas.openxmlformats.org/officeDocument/2006/relationships/hyperlink" Target="https://www.freepik.com/author/stockking" TargetMode="External"/><Relationship Id="rId6" Type="http://schemas.openxmlformats.org/officeDocument/2006/relationships/hyperlink" Target="https://www.freepik.com/author/stockk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2.jpg"/><Relationship Id="rId4" Type="http://schemas.openxmlformats.org/officeDocument/2006/relationships/image" Target="../media/image52.jpg"/><Relationship Id="rId5" Type="http://schemas.openxmlformats.org/officeDocument/2006/relationships/hyperlink" Target="https://www.freepik.com/author/pch-vector" TargetMode="External"/><Relationship Id="rId6" Type="http://schemas.openxmlformats.org/officeDocument/2006/relationships/hyperlink" Target="https://www.freepik.com/author/pch-vector" TargetMode="External"/><Relationship Id="rId7" Type="http://schemas.openxmlformats.org/officeDocument/2006/relationships/hyperlink" Target="https://www.freepik.com/author/pch-vecto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2.jpg"/><Relationship Id="rId4" Type="http://schemas.openxmlformats.org/officeDocument/2006/relationships/hyperlink" Target="https://www.freepik.com/author/pch-vecto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6.jpg"/><Relationship Id="rId4" Type="http://schemas.openxmlformats.org/officeDocument/2006/relationships/hyperlink" Target="https://www.freepik.com/author/vectorjuice" TargetMode="External"/><Relationship Id="rId5" Type="http://schemas.openxmlformats.org/officeDocument/2006/relationships/hyperlink" Target="https://www.freepik.com/author/vectorjuic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ctrTitle"/>
          </p:nvPr>
        </p:nvSpPr>
        <p:spPr>
          <a:xfrm>
            <a:off x="328276" y="957355"/>
            <a:ext cx="7063982" cy="1790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4100"/>
              <a:buFont typeface="Corbel"/>
              <a:buNone/>
            </a:pPr>
            <a:r>
              <a:rPr lang="en"/>
              <a:t>Documentation and Metadata</a:t>
            </a:r>
            <a:endParaRPr/>
          </a:p>
        </p:txBody>
      </p:sp>
      <p:sp>
        <p:nvSpPr>
          <p:cNvPr id="146" name="Google Shape;146;p23"/>
          <p:cNvSpPr txBox="1"/>
          <p:nvPr>
            <p:ph idx="2" type="body"/>
          </p:nvPr>
        </p:nvSpPr>
        <p:spPr>
          <a:xfrm>
            <a:off x="477023" y="2748050"/>
            <a:ext cx="2712900" cy="1665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chemeClr val="lt1"/>
              </a:buClr>
              <a:buSzPts val="900"/>
              <a:buNone/>
            </a:pPr>
            <a:r>
              <a:rPr lang="en"/>
              <a:t>Bruna Piereck and </a:t>
            </a:r>
            <a:r>
              <a:rPr lang="en"/>
              <a:t>Alexander Botzki</a:t>
            </a:r>
            <a:endParaRPr/>
          </a:p>
        </p:txBody>
      </p:sp>
      <p:sp>
        <p:nvSpPr>
          <p:cNvPr id="147" name="Google Shape;147;p23"/>
          <p:cNvSpPr txBox="1"/>
          <p:nvPr>
            <p:ph idx="2" type="body"/>
          </p:nvPr>
        </p:nvSpPr>
        <p:spPr>
          <a:xfrm>
            <a:off x="3449375" y="4750175"/>
            <a:ext cx="5542200" cy="166500"/>
          </a:xfrm>
          <a:prstGeom prst="rect">
            <a:avLst/>
          </a:prstGeom>
          <a:noFill/>
          <a:ln>
            <a:noFill/>
          </a:ln>
        </p:spPr>
        <p:txBody>
          <a:bodyPr anchorCtr="0" anchor="t" bIns="34275" lIns="68575" spcFirstLastPara="1" rIns="68575" wrap="square" tIns="34275">
            <a:normAutofit fontScale="70000"/>
          </a:bodyPr>
          <a:lstStyle/>
          <a:p>
            <a:pPr indent="0" lvl="0" marL="0" rtl="0" algn="r">
              <a:lnSpc>
                <a:spcPct val="90000"/>
              </a:lnSpc>
              <a:spcBef>
                <a:spcPts val="0"/>
              </a:spcBef>
              <a:spcAft>
                <a:spcPts val="0"/>
              </a:spcAft>
              <a:buClr>
                <a:schemeClr val="lt1"/>
              </a:buClr>
              <a:buSzPct val="100000"/>
              <a:buNone/>
            </a:pPr>
            <a:r>
              <a:rPr lang="en"/>
              <a:t>This material </a:t>
            </a:r>
            <a:r>
              <a:rPr lang="en"/>
              <a:t>contains</a:t>
            </a:r>
            <a:r>
              <a:rPr lang="en"/>
              <a:t> </a:t>
            </a:r>
            <a:r>
              <a:rPr lang="en"/>
              <a:t>extracts</a:t>
            </a:r>
            <a:r>
              <a:rPr lang="en"/>
              <a:t> and </a:t>
            </a:r>
            <a:r>
              <a:rPr lang="en"/>
              <a:t>adaptations</a:t>
            </a:r>
            <a:r>
              <a:rPr lang="en"/>
              <a:t> from the “</a:t>
            </a:r>
            <a:r>
              <a:rPr lang="en" u="sng">
                <a:hlinkClick r:id="rId3"/>
              </a:rPr>
              <a:t>Metadata &amp; Findability</a:t>
            </a:r>
            <a:r>
              <a:rPr lang="en"/>
              <a:t>” session of “</a:t>
            </a:r>
            <a:r>
              <a:rPr lang="en" u="sng">
                <a:hlinkClick r:id="rId4"/>
              </a:rPr>
              <a:t>FAIR </a:t>
            </a:r>
            <a:r>
              <a:rPr lang="en" u="sng">
                <a:hlinkClick r:id="rId5"/>
              </a:rPr>
              <a:t>training</a:t>
            </a:r>
            <a:r>
              <a:rPr lang="en" u="sng">
                <a:hlinkClick r:id="rId6"/>
              </a:rPr>
              <a:t> material made by design</a:t>
            </a:r>
            <a:r>
              <a:rPr lang="en"/>
              <a:t>” course, </a:t>
            </a:r>
            <a:r>
              <a:rPr lang="en" u="sng">
                <a:hlinkClick r:id="rId7"/>
              </a:rPr>
              <a:t>CCBYSA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628650" y="273844"/>
            <a:ext cx="8340329"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Why would I use an ELN for documentation?</a:t>
            </a:r>
            <a:endParaRPr/>
          </a:p>
        </p:txBody>
      </p:sp>
      <p:sp>
        <p:nvSpPr>
          <p:cNvPr id="253" name="Google Shape;253;p32"/>
          <p:cNvSpPr txBox="1"/>
          <p:nvPr>
            <p:ph idx="2" type="body"/>
          </p:nvPr>
        </p:nvSpPr>
        <p:spPr>
          <a:xfrm>
            <a:off x="2423375" y="2113759"/>
            <a:ext cx="3886200" cy="1643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500"/>
              <a:buNone/>
            </a:pPr>
            <a:r>
              <a:rPr lang="en" sz="1500">
                <a:solidFill>
                  <a:srgbClr val="582E86"/>
                </a:solidFill>
              </a:rPr>
              <a:t>Paper replacement</a:t>
            </a:r>
            <a:endParaRPr>
              <a:solidFill>
                <a:srgbClr val="582E86"/>
              </a:solidFill>
            </a:endParaRPr>
          </a:p>
          <a:p>
            <a:pPr indent="0" lvl="1" marL="342900" rtl="0" algn="l">
              <a:lnSpc>
                <a:spcPct val="90000"/>
              </a:lnSpc>
              <a:spcBef>
                <a:spcPts val="400"/>
              </a:spcBef>
              <a:spcAft>
                <a:spcPts val="0"/>
              </a:spcAft>
              <a:buSzPts val="1200"/>
              <a:buFont typeface="Corbel"/>
              <a:buNone/>
            </a:pPr>
            <a:r>
              <a:rPr lang="en" sz="1200">
                <a:solidFill>
                  <a:srgbClr val="7C7C7C"/>
                </a:solidFill>
              </a:rPr>
              <a:t>Project-based system</a:t>
            </a:r>
            <a:endParaRPr/>
          </a:p>
          <a:p>
            <a:pPr indent="0" lvl="0" marL="0" rtl="0" algn="l">
              <a:lnSpc>
                <a:spcPct val="90000"/>
              </a:lnSpc>
              <a:spcBef>
                <a:spcPts val="800"/>
              </a:spcBef>
              <a:spcAft>
                <a:spcPts val="0"/>
              </a:spcAft>
              <a:buSzPts val="1500"/>
              <a:buNone/>
            </a:pPr>
            <a:r>
              <a:rPr lang="en" sz="1500">
                <a:solidFill>
                  <a:srgbClr val="5A2A82"/>
                </a:solidFill>
              </a:rPr>
              <a:t>Share data</a:t>
            </a:r>
            <a:endParaRPr>
              <a:solidFill>
                <a:srgbClr val="5A2A82"/>
              </a:solidFill>
            </a:endParaRPr>
          </a:p>
          <a:p>
            <a:pPr indent="0" lvl="1" marL="342900" rtl="0" algn="l">
              <a:lnSpc>
                <a:spcPct val="90000"/>
              </a:lnSpc>
              <a:spcBef>
                <a:spcPts val="400"/>
              </a:spcBef>
              <a:spcAft>
                <a:spcPts val="0"/>
              </a:spcAft>
              <a:buSzPts val="1200"/>
              <a:buFont typeface="Corbel"/>
              <a:buNone/>
            </a:pPr>
            <a:r>
              <a:rPr lang="en" sz="1200">
                <a:solidFill>
                  <a:srgbClr val="7C7C7C"/>
                </a:solidFill>
              </a:rPr>
              <a:t>Experiments, protocols, ...</a:t>
            </a:r>
            <a:endParaRPr/>
          </a:p>
          <a:p>
            <a:pPr indent="0" lvl="0" marL="0" rtl="0" algn="l">
              <a:lnSpc>
                <a:spcPct val="90000"/>
              </a:lnSpc>
              <a:spcBef>
                <a:spcPts val="800"/>
              </a:spcBef>
              <a:spcAft>
                <a:spcPts val="0"/>
              </a:spcAft>
              <a:buSzPts val="1500"/>
              <a:buNone/>
            </a:pPr>
            <a:r>
              <a:rPr lang="en" sz="1500">
                <a:solidFill>
                  <a:srgbClr val="5A2A82"/>
                </a:solidFill>
              </a:rPr>
              <a:t>Standardization of experiments</a:t>
            </a:r>
            <a:endParaRPr>
              <a:solidFill>
                <a:srgbClr val="5A2A82"/>
              </a:solidFill>
            </a:endParaRPr>
          </a:p>
          <a:p>
            <a:pPr indent="0" lvl="1" marL="342900" rtl="0" algn="l">
              <a:lnSpc>
                <a:spcPct val="90000"/>
              </a:lnSpc>
              <a:spcBef>
                <a:spcPts val="400"/>
              </a:spcBef>
              <a:spcAft>
                <a:spcPts val="0"/>
              </a:spcAft>
              <a:buSzPts val="1200"/>
              <a:buFont typeface="Corbel"/>
              <a:buNone/>
            </a:pPr>
            <a:r>
              <a:rPr lang="en" sz="1200">
                <a:solidFill>
                  <a:srgbClr val="7C7C7C"/>
                </a:solidFill>
              </a:rPr>
              <a:t>Templates</a:t>
            </a:r>
            <a:endParaRPr sz="1200">
              <a:solidFill>
                <a:srgbClr val="7C7C7C"/>
              </a:solidFill>
            </a:endParaRPr>
          </a:p>
        </p:txBody>
      </p:sp>
      <p:pic>
        <p:nvPicPr>
          <p:cNvPr descr="http://www.princeton.edu/main/images/news/2007/08/IMG_8173-detail.jpg" id="254" name="Google Shape;254;p32"/>
          <p:cNvPicPr preferRelativeResize="0"/>
          <p:nvPr/>
        </p:nvPicPr>
        <p:blipFill rotWithShape="1">
          <a:blip r:embed="rId3">
            <a:alphaModFix/>
          </a:blip>
          <a:srcRect b="0" l="0" r="0" t="0"/>
          <a:stretch/>
        </p:blipFill>
        <p:spPr>
          <a:xfrm>
            <a:off x="508301" y="1725226"/>
            <a:ext cx="1346575" cy="909564"/>
          </a:xfrm>
          <a:prstGeom prst="rect">
            <a:avLst/>
          </a:prstGeom>
          <a:noFill/>
          <a:ln>
            <a:noFill/>
          </a:ln>
          <a:effectLst>
            <a:outerShdw blurRad="292100" rotWithShape="0" algn="tl" dir="2700000" dist="139700">
              <a:srgbClr val="333333">
                <a:alpha val="64705"/>
              </a:srgbClr>
            </a:outerShdw>
          </a:effectLst>
        </p:spPr>
      </p:pic>
      <p:pic>
        <p:nvPicPr>
          <p:cNvPr descr="http://www.idbs.com/media/174208/1020x424_eworkbook.jpg" id="255" name="Google Shape;255;p32"/>
          <p:cNvPicPr preferRelativeResize="0"/>
          <p:nvPr/>
        </p:nvPicPr>
        <p:blipFill rotWithShape="1">
          <a:blip r:embed="rId4">
            <a:alphaModFix/>
          </a:blip>
          <a:srcRect b="122" l="43694" r="-1" t="17963"/>
          <a:stretch/>
        </p:blipFill>
        <p:spPr>
          <a:xfrm>
            <a:off x="508301" y="3091084"/>
            <a:ext cx="1346576" cy="824042"/>
          </a:xfrm>
          <a:prstGeom prst="rect">
            <a:avLst/>
          </a:prstGeom>
          <a:noFill/>
          <a:ln>
            <a:noFill/>
          </a:ln>
          <a:effectLst>
            <a:outerShdw blurRad="292100" rotWithShape="0" algn="tl" dir="2700000" dist="139700">
              <a:srgbClr val="333333">
                <a:alpha val="64705"/>
              </a:srgbClr>
            </a:outerShdw>
          </a:effectLst>
        </p:spPr>
      </p:pic>
      <p:sp>
        <p:nvSpPr>
          <p:cNvPr id="256" name="Google Shape;256;p32"/>
          <p:cNvSpPr/>
          <p:nvPr/>
        </p:nvSpPr>
        <p:spPr>
          <a:xfrm rot="5400000">
            <a:off x="1028296" y="2788732"/>
            <a:ext cx="306600" cy="201900"/>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254000" lvl="0" marL="254000" marR="0" rtl="0" algn="ctr">
              <a:lnSpc>
                <a:spcPct val="100000"/>
              </a:lnSpc>
              <a:spcBef>
                <a:spcPts val="0"/>
              </a:spcBef>
              <a:spcAft>
                <a:spcPts val="0"/>
              </a:spcAft>
              <a:buClr>
                <a:schemeClr val="dk1"/>
              </a:buClr>
              <a:buSzPts val="16500"/>
              <a:buFont typeface="Calibri"/>
              <a:buNone/>
            </a:pPr>
            <a:r>
              <a:t/>
            </a:r>
            <a:endParaRPr b="0" i="0" sz="16500" u="none" cap="none" strike="noStrike">
              <a:solidFill>
                <a:schemeClr val="dk1"/>
              </a:solidFill>
              <a:latin typeface="Tahoma"/>
              <a:ea typeface="Tahoma"/>
              <a:cs typeface="Tahoma"/>
              <a:sym typeface="Tahoma"/>
            </a:endParaRPr>
          </a:p>
        </p:txBody>
      </p:sp>
      <p:sp>
        <p:nvSpPr>
          <p:cNvPr id="257" name="Google Shape;257;p32"/>
          <p:cNvSpPr txBox="1"/>
          <p:nvPr>
            <p:ph idx="2" type="body"/>
          </p:nvPr>
        </p:nvSpPr>
        <p:spPr>
          <a:xfrm>
            <a:off x="5423225" y="2147750"/>
            <a:ext cx="2950800" cy="1796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SzPts val="1500"/>
              <a:buNone/>
            </a:pPr>
            <a:r>
              <a:rPr lang="en" sz="1500">
                <a:solidFill>
                  <a:srgbClr val="5A2A82"/>
                </a:solidFill>
              </a:rPr>
              <a:t>Intellectual property protection</a:t>
            </a:r>
            <a:endParaRPr>
              <a:solidFill>
                <a:srgbClr val="5A2A82"/>
              </a:solidFill>
            </a:endParaRPr>
          </a:p>
          <a:p>
            <a:pPr indent="0" lvl="1" marL="342900" rtl="0" algn="l">
              <a:lnSpc>
                <a:spcPct val="90000"/>
              </a:lnSpc>
              <a:spcBef>
                <a:spcPts val="400"/>
              </a:spcBef>
              <a:spcAft>
                <a:spcPts val="0"/>
              </a:spcAft>
              <a:buSzPts val="1200"/>
              <a:buFont typeface="Corbel"/>
              <a:buNone/>
            </a:pPr>
            <a:r>
              <a:rPr lang="en" sz="1200">
                <a:solidFill>
                  <a:srgbClr val="7C7C7C"/>
                </a:solidFill>
              </a:rPr>
              <a:t>Data stored in central database</a:t>
            </a:r>
            <a:endParaRPr sz="1500">
              <a:solidFill>
                <a:srgbClr val="7C7C7C"/>
              </a:solidFill>
            </a:endParaRPr>
          </a:p>
          <a:p>
            <a:pPr indent="0" lvl="0" marL="0" rtl="0" algn="l">
              <a:lnSpc>
                <a:spcPct val="90000"/>
              </a:lnSpc>
              <a:spcBef>
                <a:spcPts val="800"/>
              </a:spcBef>
              <a:spcAft>
                <a:spcPts val="0"/>
              </a:spcAft>
              <a:buSzPts val="1500"/>
              <a:buNone/>
            </a:pPr>
            <a:r>
              <a:rPr lang="en" sz="1500">
                <a:solidFill>
                  <a:srgbClr val="5A2A82"/>
                </a:solidFill>
              </a:rPr>
              <a:t>Eventually Office integration</a:t>
            </a:r>
            <a:endParaRPr>
              <a:solidFill>
                <a:srgbClr val="5A2A82"/>
              </a:solidFill>
            </a:endParaRPr>
          </a:p>
          <a:p>
            <a:pPr indent="0" lvl="1" marL="342900" rtl="0" algn="l">
              <a:lnSpc>
                <a:spcPct val="90000"/>
              </a:lnSpc>
              <a:spcBef>
                <a:spcPts val="400"/>
              </a:spcBef>
              <a:spcAft>
                <a:spcPts val="0"/>
              </a:spcAft>
              <a:buSzPts val="1200"/>
              <a:buFont typeface="Corbel"/>
              <a:buNone/>
            </a:pPr>
            <a:r>
              <a:rPr lang="en" sz="1200">
                <a:solidFill>
                  <a:srgbClr val="7C7C7C"/>
                </a:solidFill>
              </a:rPr>
              <a:t>MS Office: Word, Excel, PowerPoint</a:t>
            </a:r>
            <a:endParaRPr/>
          </a:p>
          <a:p>
            <a:pPr indent="0" lvl="0" marL="0" rtl="0" algn="l">
              <a:lnSpc>
                <a:spcPct val="90000"/>
              </a:lnSpc>
              <a:spcBef>
                <a:spcPts val="800"/>
              </a:spcBef>
              <a:spcAft>
                <a:spcPts val="0"/>
              </a:spcAft>
              <a:buSzPts val="1500"/>
              <a:buNone/>
            </a:pPr>
            <a:r>
              <a:rPr lang="en" sz="1500">
                <a:solidFill>
                  <a:srgbClr val="5A2A82"/>
                </a:solidFill>
              </a:rPr>
              <a:t>Search function</a:t>
            </a:r>
            <a:endParaRPr>
              <a:solidFill>
                <a:srgbClr val="5A2A82"/>
              </a:solidFill>
            </a:endParaRPr>
          </a:p>
          <a:p>
            <a:pPr indent="0" lvl="1" marL="342900" rtl="0" algn="l">
              <a:lnSpc>
                <a:spcPct val="90000"/>
              </a:lnSpc>
              <a:spcBef>
                <a:spcPts val="400"/>
              </a:spcBef>
              <a:spcAft>
                <a:spcPts val="0"/>
              </a:spcAft>
              <a:buSzPts val="1200"/>
              <a:buFont typeface="Corbel"/>
              <a:buNone/>
            </a:pPr>
            <a:r>
              <a:rPr lang="en" sz="1200">
                <a:solidFill>
                  <a:srgbClr val="7C7C7C"/>
                </a:solidFill>
              </a:rPr>
              <a:t>Advanced search</a:t>
            </a:r>
            <a:endParaRPr sz="1200">
              <a:solidFill>
                <a:srgbClr val="7C7C7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3"/>
          <p:cNvPicPr preferRelativeResize="0"/>
          <p:nvPr/>
        </p:nvPicPr>
        <p:blipFill>
          <a:blip r:embed="rId3">
            <a:alphaModFix/>
          </a:blip>
          <a:stretch>
            <a:fillRect/>
          </a:stretch>
        </p:blipFill>
        <p:spPr>
          <a:xfrm>
            <a:off x="152400" y="152400"/>
            <a:ext cx="8839199" cy="39191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92100" y="1712525"/>
            <a:ext cx="89598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3800"/>
              <a:t>Material &amp; Methods</a:t>
            </a:r>
            <a:endParaRPr sz="3800"/>
          </a:p>
          <a:p>
            <a:pPr indent="0" lvl="0" marL="0" rtl="0" algn="ctr">
              <a:lnSpc>
                <a:spcPct val="90000"/>
              </a:lnSpc>
              <a:spcBef>
                <a:spcPts val="0"/>
              </a:spcBef>
              <a:spcAft>
                <a:spcPts val="0"/>
              </a:spcAft>
              <a:buClr>
                <a:srgbClr val="1B2944"/>
              </a:buClr>
              <a:buSzPts val="3300"/>
              <a:buFont typeface="Corbel"/>
              <a:buNone/>
            </a:pPr>
            <a:r>
              <a:rPr lang="en" sz="2400"/>
              <a:t>Documentation and Publishing</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5"/>
          <p:cNvPicPr preferRelativeResize="0"/>
          <p:nvPr/>
        </p:nvPicPr>
        <p:blipFill rotWithShape="1">
          <a:blip r:embed="rId3">
            <a:alphaModFix/>
          </a:blip>
          <a:srcRect b="0" l="13445" r="17745" t="0"/>
          <a:stretch/>
        </p:blipFill>
        <p:spPr>
          <a:xfrm>
            <a:off x="3391425" y="177775"/>
            <a:ext cx="5558098" cy="4787950"/>
          </a:xfrm>
          <a:prstGeom prst="rect">
            <a:avLst/>
          </a:prstGeom>
          <a:noFill/>
          <a:ln>
            <a:noFill/>
          </a:ln>
        </p:spPr>
      </p:pic>
      <p:sp>
        <p:nvSpPr>
          <p:cNvPr id="273" name="Google Shape;273;p35"/>
          <p:cNvSpPr txBox="1"/>
          <p:nvPr/>
        </p:nvSpPr>
        <p:spPr>
          <a:xfrm>
            <a:off x="7074525" y="4627025"/>
            <a:ext cx="187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F3F3F"/>
                </a:solidFill>
              </a:rPr>
              <a:t>By </a:t>
            </a:r>
            <a:r>
              <a:rPr lang="en" sz="1000">
                <a:solidFill>
                  <a:srgbClr val="3F3F3F"/>
                </a:solidFill>
                <a:uFill>
                  <a:noFill/>
                </a:uFill>
                <a:hlinkClick r:id="rId4">
                  <a:extLst>
                    <a:ext uri="{A12FA001-AC4F-418D-AE19-62706E023703}">
                      <ahyp:hlinkClr val="tx"/>
                    </a:ext>
                  </a:extLst>
                </a:hlinkClick>
              </a:rPr>
              <a:t>rawpixel.com at frepik.com</a:t>
            </a:r>
            <a:endParaRPr sz="1000">
              <a:solidFill>
                <a:srgbClr val="3F3F3F"/>
              </a:solidFill>
              <a:uFill>
                <a:noFill/>
              </a:uFill>
              <a:hlinkClick r:id="rId5">
                <a:extLst>
                  <a:ext uri="{A12FA001-AC4F-418D-AE19-62706E023703}">
                    <ahyp:hlinkClr val="tx"/>
                  </a:ext>
                </a:extLst>
              </a:hlinkClick>
            </a:endParaRPr>
          </a:p>
        </p:txBody>
      </p:sp>
      <p:sp>
        <p:nvSpPr>
          <p:cNvPr id="274" name="Google Shape;274;p35"/>
          <p:cNvSpPr txBox="1"/>
          <p:nvPr>
            <p:ph type="title"/>
          </p:nvPr>
        </p:nvSpPr>
        <p:spPr>
          <a:xfrm>
            <a:off x="0" y="1712525"/>
            <a:ext cx="3391500" cy="678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2500"/>
              <a:t>Material &amp; Methods</a:t>
            </a:r>
            <a:endParaRPr sz="2500"/>
          </a:p>
          <a:p>
            <a:pPr indent="0" lvl="0" marL="0" rtl="0" algn="ctr">
              <a:lnSpc>
                <a:spcPct val="90000"/>
              </a:lnSpc>
              <a:spcBef>
                <a:spcPts val="0"/>
              </a:spcBef>
              <a:spcAft>
                <a:spcPts val="0"/>
              </a:spcAft>
              <a:buClr>
                <a:srgbClr val="1B2944"/>
              </a:buClr>
              <a:buSzPts val="3300"/>
              <a:buFont typeface="Corbel"/>
              <a:buNone/>
            </a:pPr>
            <a:r>
              <a:t/>
            </a:r>
            <a:endParaRPr sz="1800"/>
          </a:p>
        </p:txBody>
      </p:sp>
      <p:sp>
        <p:nvSpPr>
          <p:cNvPr id="275" name="Google Shape;275;p35"/>
          <p:cNvSpPr txBox="1"/>
          <p:nvPr>
            <p:ph type="title"/>
          </p:nvPr>
        </p:nvSpPr>
        <p:spPr>
          <a:xfrm>
            <a:off x="0" y="2182825"/>
            <a:ext cx="3391500" cy="48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1800">
                <a:latin typeface="Amatic SC"/>
                <a:ea typeface="Amatic SC"/>
                <a:cs typeface="Amatic SC"/>
                <a:sym typeface="Amatic SC"/>
              </a:rPr>
              <a:t>Documentation and Publishing</a:t>
            </a:r>
            <a:endParaRPr sz="1800">
              <a:latin typeface="Amatic SC"/>
              <a:ea typeface="Amatic SC"/>
              <a:cs typeface="Amatic SC"/>
              <a:sym typeface="Amatic S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0" y="1712525"/>
            <a:ext cx="3391500" cy="678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2500"/>
              <a:t>Documenting</a:t>
            </a:r>
            <a:endParaRPr sz="2500"/>
          </a:p>
          <a:p>
            <a:pPr indent="0" lvl="0" marL="0" rtl="0" algn="ctr">
              <a:lnSpc>
                <a:spcPct val="90000"/>
              </a:lnSpc>
              <a:spcBef>
                <a:spcPts val="0"/>
              </a:spcBef>
              <a:spcAft>
                <a:spcPts val="0"/>
              </a:spcAft>
              <a:buClr>
                <a:srgbClr val="1B2944"/>
              </a:buClr>
              <a:buSzPts val="3300"/>
              <a:buFont typeface="Corbel"/>
              <a:buNone/>
            </a:pPr>
            <a:r>
              <a:t/>
            </a:r>
            <a:endParaRPr sz="1800"/>
          </a:p>
        </p:txBody>
      </p:sp>
      <p:sp>
        <p:nvSpPr>
          <p:cNvPr id="281" name="Google Shape;281;p36"/>
          <p:cNvSpPr txBox="1"/>
          <p:nvPr>
            <p:ph type="title"/>
          </p:nvPr>
        </p:nvSpPr>
        <p:spPr>
          <a:xfrm>
            <a:off x="0" y="2182825"/>
            <a:ext cx="3391500" cy="48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1800">
                <a:latin typeface="Amatic SC"/>
                <a:ea typeface="Amatic SC"/>
                <a:cs typeface="Amatic SC"/>
                <a:sym typeface="Amatic SC"/>
              </a:rPr>
              <a:t>A </a:t>
            </a:r>
            <a:r>
              <a:rPr lang="en" sz="1800">
                <a:latin typeface="Amatic SC"/>
                <a:ea typeface="Amatic SC"/>
                <a:cs typeface="Amatic SC"/>
                <a:sym typeface="Amatic SC"/>
              </a:rPr>
              <a:t>continuous</a:t>
            </a:r>
            <a:r>
              <a:rPr lang="en" sz="1800">
                <a:latin typeface="Amatic SC"/>
                <a:ea typeface="Amatic SC"/>
                <a:cs typeface="Amatic SC"/>
                <a:sym typeface="Amatic SC"/>
              </a:rPr>
              <a:t> effort</a:t>
            </a:r>
            <a:endParaRPr sz="1800">
              <a:latin typeface="Amatic SC"/>
              <a:ea typeface="Amatic SC"/>
              <a:cs typeface="Amatic SC"/>
              <a:sym typeface="Amatic SC"/>
            </a:endParaRPr>
          </a:p>
        </p:txBody>
      </p:sp>
      <p:pic>
        <p:nvPicPr>
          <p:cNvPr descr="Students connecting robots with tablet pc (Provided by Getty Images)" id="282" name="Google Shape;282;p36"/>
          <p:cNvPicPr preferRelativeResize="0"/>
          <p:nvPr/>
        </p:nvPicPr>
        <p:blipFill rotWithShape="1">
          <a:blip r:embed="rId3">
            <a:alphaModFix/>
          </a:blip>
          <a:srcRect b="0" l="0" r="12064" t="0"/>
          <a:stretch/>
        </p:blipFill>
        <p:spPr>
          <a:xfrm>
            <a:off x="4000325" y="565100"/>
            <a:ext cx="4790477" cy="36362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idx="1" type="body"/>
          </p:nvPr>
        </p:nvSpPr>
        <p:spPr>
          <a:xfrm>
            <a:off x="559250" y="1912963"/>
            <a:ext cx="4768800" cy="1260000"/>
          </a:xfrm>
          <a:prstGeom prst="rect">
            <a:avLst/>
          </a:prstGeom>
          <a:noFill/>
          <a:ln>
            <a:noFill/>
          </a:ln>
        </p:spPr>
        <p:txBody>
          <a:bodyPr anchorCtr="0" anchor="t" bIns="34275" lIns="68575" spcFirstLastPara="1" rIns="68575" wrap="square" tIns="34275">
            <a:noAutofit/>
          </a:bodyPr>
          <a:lstStyle/>
          <a:p>
            <a:pPr indent="0" lvl="0" marL="863600" rtl="0" algn="l">
              <a:lnSpc>
                <a:spcPct val="90000"/>
              </a:lnSpc>
              <a:spcBef>
                <a:spcPts val="0"/>
              </a:spcBef>
              <a:spcAft>
                <a:spcPts val="0"/>
              </a:spcAft>
              <a:buNone/>
            </a:pPr>
            <a:r>
              <a:t/>
            </a:r>
            <a:endParaRPr sz="1400">
              <a:solidFill>
                <a:schemeClr val="dk1"/>
              </a:solidFill>
              <a:latin typeface="Calibri"/>
              <a:ea typeface="Calibri"/>
              <a:cs typeface="Calibri"/>
              <a:sym typeface="Calibri"/>
            </a:endParaRPr>
          </a:p>
          <a:p>
            <a:pPr indent="-361950" lvl="0" marL="400050" rtl="0" algn="l">
              <a:spcBef>
                <a:spcPts val="0"/>
              </a:spcBef>
              <a:spcAft>
                <a:spcPts val="0"/>
              </a:spcAft>
              <a:buClr>
                <a:srgbClr val="FF681E"/>
              </a:buClr>
              <a:buSzPts val="2100"/>
              <a:buChar char="•"/>
            </a:pPr>
            <a:r>
              <a:rPr lang="en"/>
              <a:t>You will analyse a document and define what could be improved to actually achieve reproducibility.</a:t>
            </a:r>
            <a:endParaRPr/>
          </a:p>
        </p:txBody>
      </p:sp>
      <p:sp>
        <p:nvSpPr>
          <p:cNvPr id="288" name="Google Shape;288;p37"/>
          <p:cNvSpPr txBox="1"/>
          <p:nvPr>
            <p:ph type="title"/>
          </p:nvPr>
        </p:nvSpPr>
        <p:spPr>
          <a:xfrm>
            <a:off x="559250" y="674938"/>
            <a:ext cx="4768800" cy="1085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800"/>
              <a:t>How to write useful documentation?</a:t>
            </a:r>
            <a:endParaRPr sz="2800"/>
          </a:p>
          <a:p>
            <a:pPr indent="0" lvl="0" marL="0" rtl="0" algn="l">
              <a:spcBef>
                <a:spcPts val="0"/>
              </a:spcBef>
              <a:spcAft>
                <a:spcPts val="0"/>
              </a:spcAft>
              <a:buNone/>
            </a:pPr>
            <a:r>
              <a:rPr lang="en" sz="2000">
                <a:solidFill>
                  <a:srgbClr val="EA6341"/>
                </a:solidFill>
              </a:rPr>
              <a:t>Exercise:</a:t>
            </a:r>
            <a:endParaRPr sz="2000">
              <a:solidFill>
                <a:srgbClr val="EA6341"/>
              </a:solidFill>
            </a:endParaRPr>
          </a:p>
        </p:txBody>
      </p:sp>
      <p:sp>
        <p:nvSpPr>
          <p:cNvPr id="289" name="Google Shape;289;p37"/>
          <p:cNvSpPr txBox="1"/>
          <p:nvPr/>
        </p:nvSpPr>
        <p:spPr>
          <a:xfrm>
            <a:off x="932750" y="3084063"/>
            <a:ext cx="4395300" cy="1015800"/>
          </a:xfrm>
          <a:prstGeom prst="rect">
            <a:avLst/>
          </a:prstGeom>
          <a:noFill/>
          <a:ln>
            <a:noFill/>
          </a:ln>
        </p:spPr>
        <p:txBody>
          <a:bodyPr anchorCtr="0" anchor="t" bIns="91425" lIns="91425" spcFirstLastPara="1" rIns="91425" wrap="square" tIns="91425">
            <a:spAutoFit/>
          </a:bodyPr>
          <a:lstStyle/>
          <a:p>
            <a:pPr indent="-247650" lvl="1" marL="520700" rtl="0" algn="l">
              <a:lnSpc>
                <a:spcPct val="90000"/>
              </a:lnSpc>
              <a:spcBef>
                <a:spcPts val="0"/>
              </a:spcBef>
              <a:spcAft>
                <a:spcPts val="0"/>
              </a:spcAft>
              <a:buClr>
                <a:srgbClr val="109E9A"/>
              </a:buClr>
              <a:buSzPts val="2000"/>
              <a:buFont typeface="Arial"/>
              <a:buChar char="•"/>
            </a:pPr>
            <a:r>
              <a:rPr lang="en" sz="1700">
                <a:solidFill>
                  <a:srgbClr val="1B2944"/>
                </a:solidFill>
                <a:latin typeface="Corbel"/>
                <a:ea typeface="Corbel"/>
                <a:cs typeface="Corbel"/>
                <a:sym typeface="Corbel"/>
              </a:rPr>
              <a:t>2 groups according to expertise</a:t>
            </a:r>
            <a:endParaRPr sz="1700">
              <a:solidFill>
                <a:srgbClr val="1B2944"/>
              </a:solidFill>
              <a:latin typeface="Corbel"/>
              <a:ea typeface="Corbel"/>
              <a:cs typeface="Corbel"/>
              <a:sym typeface="Corbel"/>
            </a:endParaRPr>
          </a:p>
          <a:p>
            <a:pPr indent="-247650" lvl="2" marL="863600" rtl="0" algn="l">
              <a:lnSpc>
                <a:spcPct val="90000"/>
              </a:lnSpc>
              <a:spcBef>
                <a:spcPts val="0"/>
              </a:spcBef>
              <a:spcAft>
                <a:spcPts val="0"/>
              </a:spcAft>
              <a:buClr>
                <a:srgbClr val="109E9A"/>
              </a:buClr>
              <a:buSzPts val="2000"/>
              <a:buChar char="•"/>
            </a:pPr>
            <a:r>
              <a:rPr lang="en" sz="1300">
                <a:solidFill>
                  <a:schemeClr val="dk1"/>
                </a:solidFill>
                <a:latin typeface="Calibri"/>
                <a:ea typeface="Calibri"/>
                <a:cs typeface="Calibri"/>
                <a:sym typeface="Calibri"/>
              </a:rPr>
              <a:t>Wet Lab</a:t>
            </a:r>
            <a:endParaRPr sz="1300">
              <a:solidFill>
                <a:schemeClr val="dk1"/>
              </a:solidFill>
              <a:latin typeface="Calibri"/>
              <a:ea typeface="Calibri"/>
              <a:cs typeface="Calibri"/>
              <a:sym typeface="Calibri"/>
            </a:endParaRPr>
          </a:p>
          <a:p>
            <a:pPr indent="-247650" lvl="2" marL="863600" rtl="0" algn="l">
              <a:lnSpc>
                <a:spcPct val="90000"/>
              </a:lnSpc>
              <a:spcBef>
                <a:spcPts val="0"/>
              </a:spcBef>
              <a:spcAft>
                <a:spcPts val="0"/>
              </a:spcAft>
              <a:buClr>
                <a:srgbClr val="109E9A"/>
              </a:buClr>
              <a:buSzPts val="2000"/>
              <a:buChar char="•"/>
            </a:pPr>
            <a:r>
              <a:rPr lang="en" sz="1300">
                <a:solidFill>
                  <a:schemeClr val="dk1"/>
                </a:solidFill>
                <a:latin typeface="Calibri"/>
                <a:ea typeface="Calibri"/>
                <a:cs typeface="Calibri"/>
                <a:sym typeface="Calibri"/>
              </a:rPr>
              <a:t>Data Analysis</a:t>
            </a:r>
            <a:endParaRPr sz="1300"/>
          </a:p>
        </p:txBody>
      </p:sp>
      <p:pic>
        <p:nvPicPr>
          <p:cNvPr descr="Business people analyse high performance solution. (Provided by Getty Images)" id="290" name="Google Shape;290;p37"/>
          <p:cNvPicPr preferRelativeResize="0"/>
          <p:nvPr/>
        </p:nvPicPr>
        <p:blipFill rotWithShape="1">
          <a:blip r:embed="rId3">
            <a:alphaModFix/>
          </a:blip>
          <a:srcRect b="0" l="19056" r="11470" t="0"/>
          <a:stretch/>
        </p:blipFill>
        <p:spPr>
          <a:xfrm>
            <a:off x="5397450" y="598950"/>
            <a:ext cx="3623475" cy="3478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idx="1" type="body"/>
          </p:nvPr>
        </p:nvSpPr>
        <p:spPr>
          <a:xfrm>
            <a:off x="628650" y="853455"/>
            <a:ext cx="7886700" cy="38157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FF681E"/>
              </a:buClr>
              <a:buSzPts val="2100"/>
              <a:buFont typeface="Arial"/>
              <a:buChar char="•"/>
            </a:pPr>
            <a:r>
              <a:rPr lang="en"/>
              <a:t>Exercise: wet lab protocols</a:t>
            </a:r>
            <a:br>
              <a:rPr lang="en"/>
            </a:br>
            <a:br>
              <a:rPr lang="en" sz="1400">
                <a:solidFill>
                  <a:schemeClr val="dk1"/>
                </a:solidFill>
                <a:latin typeface="Calibri"/>
                <a:ea typeface="Calibri"/>
                <a:cs typeface="Calibri"/>
                <a:sym typeface="Calibri"/>
              </a:rPr>
            </a:br>
            <a:r>
              <a:rPr lang="en" sz="1400">
                <a:solidFill>
                  <a:schemeClr val="dk1"/>
                </a:solidFill>
                <a:latin typeface="Calibri"/>
                <a:ea typeface="Calibri"/>
                <a:cs typeface="Calibri"/>
                <a:sym typeface="Calibri"/>
              </a:rPr>
              <a:t>The resulting emulsion was collected in aliquots of 50 μL total volume and thermocycled according to the RT program (42°C for 90 min, 11 cycles of [50°C for 2 min, 42°C for 2 min], 85°C for 5 min, followed by a final hold on 4°C). 125 μL of recovery agent (20% PFO in HFE), 55 μL of GITC Buffer (5 M GITC, 25 mM EDTA, 50 mM Tris-HCl pH 7.4) and 5 μL of 1 M DTT was added to each separate aliquot of 50 μL thermocycled emulsion and incubated on ice for 5 min.</a:t>
            </a:r>
            <a:endParaRPr sz="1400">
              <a:solidFill>
                <a:schemeClr val="dk1"/>
              </a:solidFill>
              <a:latin typeface="Calibri"/>
              <a:ea typeface="Calibri"/>
              <a:cs typeface="Calibri"/>
              <a:sym typeface="Calibri"/>
            </a:endParaRPr>
          </a:p>
          <a:p>
            <a:pPr indent="0" lvl="0" marL="177800" rtl="0" algn="l">
              <a:lnSpc>
                <a:spcPct val="90000"/>
              </a:lnSpc>
              <a:spcBef>
                <a:spcPts val="0"/>
              </a:spcBef>
              <a:spcAft>
                <a:spcPts val="0"/>
              </a:spcAft>
              <a:buNone/>
            </a:pPr>
            <a:r>
              <a:t/>
            </a:r>
            <a:endParaRPr/>
          </a:p>
          <a:p>
            <a:pPr indent="-171450" lvl="0" marL="177800" rtl="0" algn="l">
              <a:spcBef>
                <a:spcPts val="0"/>
              </a:spcBef>
              <a:spcAft>
                <a:spcPts val="0"/>
              </a:spcAft>
              <a:buSzPts val="2100"/>
              <a:buChar char="•"/>
            </a:pPr>
            <a:r>
              <a:rPr lang="en"/>
              <a:t>Exercise: data analysis scripts</a:t>
            </a:r>
            <a:br>
              <a:rPr lang="en"/>
            </a:br>
            <a:br>
              <a:rPr lang="en"/>
            </a:br>
            <a:r>
              <a:rPr lang="en" sz="1400">
                <a:solidFill>
                  <a:schemeClr val="dk1"/>
                </a:solidFill>
                <a:latin typeface="Calibri"/>
                <a:ea typeface="Calibri"/>
                <a:cs typeface="Calibri"/>
                <a:sym typeface="Calibri"/>
              </a:rPr>
              <a:t>Barcode reads were trimmed to exclude the intersub-barcode linear amplification adapters using a mawk script. Reads were then mapped and cell-demultiplexed using STARsolo (</a:t>
            </a:r>
            <a:r>
              <a:rPr lang="en" sz="1400" u="sng">
                <a:solidFill>
                  <a:schemeClr val="hlink"/>
                </a:solidFill>
                <a:latin typeface="Calibri"/>
                <a:ea typeface="Calibri"/>
                <a:cs typeface="Calibri"/>
                <a:sym typeface="Calibri"/>
                <a:hlinkClick r:id="rId3"/>
              </a:rPr>
              <a:t>Kaminow et al., 2021</a:t>
            </a:r>
            <a:r>
              <a:rPr lang="en" sz="1400">
                <a:solidFill>
                  <a:schemeClr val="dk1"/>
                </a:solidFill>
                <a:latin typeface="Calibri"/>
                <a:ea typeface="Calibri"/>
                <a:cs typeface="Calibri"/>
                <a:sym typeface="Calibri"/>
              </a:rPr>
              <a:t>) in CB_UMI_Complex mode. The resulting STARsolo-filtered count matrices were further analyzed using Scanpy (</a:t>
            </a:r>
            <a:r>
              <a:rPr lang="en" sz="1400" u="sng">
                <a:solidFill>
                  <a:schemeClr val="hlink"/>
                </a:solidFill>
                <a:latin typeface="Calibri"/>
                <a:ea typeface="Calibri"/>
                <a:cs typeface="Calibri"/>
                <a:sym typeface="Calibri"/>
                <a:hlinkClick r:id="rId4"/>
              </a:rPr>
              <a:t>Wolf et al., 2018</a:t>
            </a:r>
            <a:r>
              <a:rPr lang="en" sz="1400">
                <a:solidFill>
                  <a:schemeClr val="dk1"/>
                </a:solidFill>
                <a:latin typeface="Calibri"/>
                <a:ea typeface="Calibri"/>
                <a:cs typeface="Calibri"/>
                <a:sym typeface="Calibri"/>
              </a:rPr>
              <a:t>). In short, cells were filtered on expression of a maximum of 4000 genes, and a maximum of 1% UMIs from mitochondrial genes. Genes were filtered on expression in a minimum of three cells. Potential cell doublets were filtered out using a Scrublet (</a:t>
            </a:r>
            <a:r>
              <a:rPr lang="en" sz="1400" u="sng">
                <a:solidFill>
                  <a:schemeClr val="hlink"/>
                </a:solidFill>
                <a:latin typeface="Calibri"/>
                <a:ea typeface="Calibri"/>
                <a:cs typeface="Calibri"/>
                <a:sym typeface="Calibri"/>
                <a:hlinkClick r:id="rId5"/>
              </a:rPr>
              <a:t>Wolock et al., 2019</a:t>
            </a:r>
            <a:r>
              <a:rPr lang="en" sz="1400">
                <a:solidFill>
                  <a:schemeClr val="dk1"/>
                </a:solidFill>
                <a:latin typeface="Calibri"/>
                <a:ea typeface="Calibri"/>
                <a:cs typeface="Calibri"/>
                <a:sym typeface="Calibri"/>
              </a:rPr>
              <a:t>) threshold of 0.25.</a:t>
            </a:r>
            <a:r>
              <a:rPr lang="en" sz="1400">
                <a:solidFill>
                  <a:srgbClr val="212121"/>
                </a:solidFill>
                <a:latin typeface="Arial"/>
                <a:ea typeface="Arial"/>
                <a:cs typeface="Arial"/>
                <a:sym typeface="Arial"/>
              </a:rPr>
              <a:t> </a:t>
            </a:r>
            <a:r>
              <a:rPr lang="en" sz="1400">
                <a:solidFill>
                  <a:schemeClr val="dk1"/>
                </a:solidFill>
                <a:latin typeface="Calibri"/>
                <a:ea typeface="Calibri"/>
                <a:cs typeface="Calibri"/>
                <a:sym typeface="Calibri"/>
              </a:rPr>
              <a:t> </a:t>
            </a:r>
            <a:br>
              <a:rPr lang="en"/>
            </a:br>
            <a:endParaRPr sz="1400">
              <a:solidFill>
                <a:srgbClr val="000000"/>
              </a:solidFill>
              <a:latin typeface="Calibri"/>
              <a:ea typeface="Calibri"/>
              <a:cs typeface="Calibri"/>
              <a:sym typeface="Calibri"/>
            </a:endParaRPr>
          </a:p>
        </p:txBody>
      </p:sp>
      <p:sp>
        <p:nvSpPr>
          <p:cNvPr id="296" name="Google Shape;296;p38"/>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800"/>
              <a:t>How to write useful documentation?</a:t>
            </a:r>
            <a:endParaRPr sz="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Discussion of 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idx="1" type="body"/>
          </p:nvPr>
        </p:nvSpPr>
        <p:spPr>
          <a:xfrm>
            <a:off x="628650" y="853455"/>
            <a:ext cx="7886700" cy="38157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FF681E"/>
              </a:buClr>
              <a:buSzPts val="2100"/>
              <a:buFont typeface="Arial"/>
              <a:buChar char="•"/>
            </a:pPr>
            <a:r>
              <a:rPr lang="en"/>
              <a:t>Exercise: </a:t>
            </a:r>
            <a:r>
              <a:rPr lang="en" u="sng">
                <a:solidFill>
                  <a:schemeClr val="hlink"/>
                </a:solidFill>
                <a:hlinkClick r:id="rId3"/>
              </a:rPr>
              <a:t>wet lab protocols</a:t>
            </a:r>
            <a:br>
              <a:rPr lang="en"/>
            </a:br>
            <a:br>
              <a:rPr lang="en" sz="1400">
                <a:solidFill>
                  <a:srgbClr val="BFBFBF"/>
                </a:solidFill>
                <a:latin typeface="Calibri"/>
                <a:ea typeface="Calibri"/>
                <a:cs typeface="Calibri"/>
                <a:sym typeface="Calibri"/>
              </a:rPr>
            </a:br>
            <a:r>
              <a:rPr lang="en" sz="1400">
                <a:solidFill>
                  <a:schemeClr val="lt1"/>
                </a:solidFill>
                <a:latin typeface="Calibri"/>
                <a:ea typeface="Calibri"/>
                <a:cs typeface="Calibri"/>
                <a:sym typeface="Calibri"/>
              </a:rPr>
              <a:t>The resulting emulsion was collected in aliquots of 50 μL total volume and thermocycled according to the RT program (42°C for 90 min, 11 cycles of [50°C for 2 min, 42°C for 2 min], 85°C for 5 min, followed by a final hold on 4°C). 125 μL of recovery agent (20% PFO in HFE), 55 μL of GITC Buffer (5 M GITC, 25 mM EDTA, 50 mM Tris-HCl pH 7.4) and 5 μL of 1 M DTT was added to each separate aliquot of 50 μL thermocycled emulsion and incubated on ice for 5 min.</a:t>
            </a:r>
            <a:endParaRPr sz="1400">
              <a:solidFill>
                <a:schemeClr val="lt1"/>
              </a:solidFill>
              <a:latin typeface="Calibri"/>
              <a:ea typeface="Calibri"/>
              <a:cs typeface="Calibri"/>
              <a:sym typeface="Calibri"/>
            </a:endParaRPr>
          </a:p>
          <a:p>
            <a:pPr indent="0" lvl="0" marL="177800" rtl="0" algn="l">
              <a:lnSpc>
                <a:spcPct val="90000"/>
              </a:lnSpc>
              <a:spcBef>
                <a:spcPts val="0"/>
              </a:spcBef>
              <a:spcAft>
                <a:spcPts val="0"/>
              </a:spcAft>
              <a:buNone/>
            </a:pPr>
            <a:r>
              <a:t/>
            </a:r>
            <a:endParaRPr/>
          </a:p>
          <a:p>
            <a:pPr indent="-171450" lvl="0" marL="177800" rtl="0" algn="l">
              <a:spcBef>
                <a:spcPts val="0"/>
              </a:spcBef>
              <a:spcAft>
                <a:spcPts val="0"/>
              </a:spcAft>
              <a:buSzPts val="2100"/>
              <a:buChar char="•"/>
            </a:pPr>
            <a:r>
              <a:rPr lang="en"/>
              <a:t>Exercise: </a:t>
            </a:r>
            <a:r>
              <a:rPr lang="en" u="sng">
                <a:solidFill>
                  <a:schemeClr val="hlink"/>
                </a:solidFill>
                <a:hlinkClick r:id="rId4"/>
              </a:rPr>
              <a:t>data analysis scripts</a:t>
            </a:r>
            <a:br>
              <a:rPr lang="en"/>
            </a:br>
            <a:br>
              <a:rPr lang="en"/>
            </a:br>
            <a:r>
              <a:rPr lang="en" sz="1400">
                <a:solidFill>
                  <a:schemeClr val="lt1"/>
                </a:solidFill>
                <a:latin typeface="Calibri"/>
                <a:ea typeface="Calibri"/>
                <a:cs typeface="Calibri"/>
                <a:sym typeface="Calibri"/>
              </a:rPr>
              <a:t>Barcode reads were trimmed to exclude the intersub-barcode linear amplification adapters using a mawk script. Reads were then mapped and cell-demultiplexed using STARsolo (</a:t>
            </a:r>
            <a:r>
              <a:rPr lang="en" sz="1400" u="sng">
                <a:solidFill>
                  <a:schemeClr val="lt1"/>
                </a:solidFill>
                <a:latin typeface="Calibri"/>
                <a:ea typeface="Calibri"/>
                <a:cs typeface="Calibri"/>
                <a:sym typeface="Calibri"/>
                <a:hlinkClick r:id="rId5">
                  <a:extLst>
                    <a:ext uri="{A12FA001-AC4F-418D-AE19-62706E023703}">
                      <ahyp:hlinkClr val="tx"/>
                    </a:ext>
                  </a:extLst>
                </a:hlinkClick>
              </a:rPr>
              <a:t>Kaminow et al., 2021</a:t>
            </a:r>
            <a:r>
              <a:rPr lang="en" sz="1400">
                <a:solidFill>
                  <a:schemeClr val="lt1"/>
                </a:solidFill>
                <a:latin typeface="Calibri"/>
                <a:ea typeface="Calibri"/>
                <a:cs typeface="Calibri"/>
                <a:sym typeface="Calibri"/>
              </a:rPr>
              <a:t>) in CB_UMI_Complex mode. The resulting STARsolo-filtered count matrices were further analyzed using Scanpy (</a:t>
            </a:r>
            <a:r>
              <a:rPr lang="en" sz="1400" u="sng">
                <a:solidFill>
                  <a:schemeClr val="lt1"/>
                </a:solidFill>
                <a:latin typeface="Calibri"/>
                <a:ea typeface="Calibri"/>
                <a:cs typeface="Calibri"/>
                <a:sym typeface="Calibri"/>
                <a:hlinkClick r:id="rId6">
                  <a:extLst>
                    <a:ext uri="{A12FA001-AC4F-418D-AE19-62706E023703}">
                      <ahyp:hlinkClr val="tx"/>
                    </a:ext>
                  </a:extLst>
                </a:hlinkClick>
              </a:rPr>
              <a:t>Wolf et al., 2018</a:t>
            </a:r>
            <a:r>
              <a:rPr lang="en" sz="1400">
                <a:solidFill>
                  <a:schemeClr val="lt1"/>
                </a:solidFill>
                <a:latin typeface="Calibri"/>
                <a:ea typeface="Calibri"/>
                <a:cs typeface="Calibri"/>
                <a:sym typeface="Calibri"/>
              </a:rPr>
              <a:t>). In short, cells were filtered on expression of a maximum of 4000 genes, and a maximum of 1% UMIs from mitochondrial genes. Genes were filtered on expression in a minimum of three cells. Potential cell doublets were filtered out using a Scrublet (</a:t>
            </a:r>
            <a:r>
              <a:rPr lang="en" sz="1400" u="sng">
                <a:solidFill>
                  <a:schemeClr val="lt1"/>
                </a:solidFill>
                <a:latin typeface="Calibri"/>
                <a:ea typeface="Calibri"/>
                <a:cs typeface="Calibri"/>
                <a:sym typeface="Calibri"/>
                <a:hlinkClick r:id="rId7">
                  <a:extLst>
                    <a:ext uri="{A12FA001-AC4F-418D-AE19-62706E023703}">
                      <ahyp:hlinkClr val="tx"/>
                    </a:ext>
                  </a:extLst>
                </a:hlinkClick>
              </a:rPr>
              <a:t>Wolock et al., 2019</a:t>
            </a:r>
            <a:r>
              <a:rPr lang="en" sz="1400">
                <a:solidFill>
                  <a:schemeClr val="lt1"/>
                </a:solidFill>
                <a:latin typeface="Calibri"/>
                <a:ea typeface="Calibri"/>
                <a:cs typeface="Calibri"/>
                <a:sym typeface="Calibri"/>
              </a:rPr>
              <a:t>) threshold of 0.25.</a:t>
            </a:r>
            <a:r>
              <a:rPr lang="en" sz="1400">
                <a:solidFill>
                  <a:schemeClr val="lt1"/>
                </a:solidFill>
                <a:latin typeface="Arial"/>
                <a:ea typeface="Arial"/>
                <a:cs typeface="Arial"/>
                <a:sym typeface="Arial"/>
              </a:rPr>
              <a:t> </a:t>
            </a:r>
            <a:r>
              <a:rPr lang="en" sz="1400">
                <a:solidFill>
                  <a:schemeClr val="lt1"/>
                </a:solidFill>
                <a:latin typeface="Calibri"/>
                <a:ea typeface="Calibri"/>
                <a:cs typeface="Calibri"/>
                <a:sym typeface="Calibri"/>
              </a:rPr>
              <a:t> </a:t>
            </a:r>
            <a:br>
              <a:rPr lang="en">
                <a:solidFill>
                  <a:schemeClr val="lt1"/>
                </a:solidFill>
              </a:rPr>
            </a:br>
            <a:endParaRPr sz="1400">
              <a:solidFill>
                <a:schemeClr val="lt1"/>
              </a:solidFill>
              <a:latin typeface="Calibri"/>
              <a:ea typeface="Calibri"/>
              <a:cs typeface="Calibri"/>
              <a:sym typeface="Calibri"/>
            </a:endParaRPr>
          </a:p>
        </p:txBody>
      </p:sp>
      <p:sp>
        <p:nvSpPr>
          <p:cNvPr id="307" name="Google Shape;307;p40"/>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800"/>
              <a:t>How to write useful documentation?</a:t>
            </a:r>
            <a:endParaRPr sz="2300"/>
          </a:p>
        </p:txBody>
      </p:sp>
      <p:pic>
        <p:nvPicPr>
          <p:cNvPr id="308" name="Google Shape;308;p40"/>
          <p:cNvPicPr preferRelativeResize="0"/>
          <p:nvPr/>
        </p:nvPicPr>
        <p:blipFill>
          <a:blip r:embed="rId8">
            <a:alphaModFix/>
          </a:blip>
          <a:stretch>
            <a:fillRect/>
          </a:stretch>
        </p:blipFill>
        <p:spPr>
          <a:xfrm>
            <a:off x="1814750" y="3191125"/>
            <a:ext cx="1085449" cy="1085449"/>
          </a:xfrm>
          <a:prstGeom prst="rect">
            <a:avLst/>
          </a:prstGeom>
          <a:noFill/>
          <a:ln>
            <a:noFill/>
          </a:ln>
        </p:spPr>
      </p:pic>
      <p:pic>
        <p:nvPicPr>
          <p:cNvPr id="309" name="Google Shape;309;p40"/>
          <p:cNvPicPr preferRelativeResize="0"/>
          <p:nvPr/>
        </p:nvPicPr>
        <p:blipFill>
          <a:blip r:embed="rId9">
            <a:alphaModFix/>
          </a:blip>
          <a:stretch>
            <a:fillRect/>
          </a:stretch>
        </p:blipFill>
        <p:spPr>
          <a:xfrm>
            <a:off x="1200975" y="1295050"/>
            <a:ext cx="2313000" cy="115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Data analysis scripts under version control</a:t>
            </a:r>
            <a:endParaRPr/>
          </a:p>
        </p:txBody>
      </p:sp>
      <p:sp>
        <p:nvSpPr>
          <p:cNvPr id="315" name="Google Shape;315;p41"/>
          <p:cNvSpPr txBox="1"/>
          <p:nvPr>
            <p:ph idx="1" type="body"/>
          </p:nvPr>
        </p:nvSpPr>
        <p:spPr>
          <a:xfrm>
            <a:off x="628650" y="1070584"/>
            <a:ext cx="7886700" cy="6480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SzPts val="2100"/>
              <a:buNone/>
            </a:pPr>
            <a:r>
              <a:rPr lang="en" sz="1800"/>
              <a:t>The best possible way of documenting scripts and code for software is using git and github (or alternative online ‘backup’ solution to github).</a:t>
            </a:r>
            <a:br>
              <a:rPr lang="en" sz="1800"/>
            </a:br>
            <a:br>
              <a:rPr lang="en" sz="1800"/>
            </a:br>
            <a:endParaRPr sz="1800"/>
          </a:p>
          <a:p>
            <a:pPr indent="0" lvl="0" marL="0" rtl="0" algn="ctr">
              <a:lnSpc>
                <a:spcPct val="90000"/>
              </a:lnSpc>
              <a:spcBef>
                <a:spcPts val="800"/>
              </a:spcBef>
              <a:spcAft>
                <a:spcPts val="0"/>
              </a:spcAft>
              <a:buSzPts val="2100"/>
              <a:buNone/>
            </a:pPr>
            <a:r>
              <a:t/>
            </a:r>
            <a:endParaRPr sz="1800"/>
          </a:p>
        </p:txBody>
      </p:sp>
      <p:pic>
        <p:nvPicPr>
          <p:cNvPr descr="Timeline&#10;&#10;Description automatically generated" id="316" name="Google Shape;316;p41"/>
          <p:cNvPicPr preferRelativeResize="0"/>
          <p:nvPr/>
        </p:nvPicPr>
        <p:blipFill rotWithShape="1">
          <a:blip r:embed="rId3">
            <a:alphaModFix/>
          </a:blip>
          <a:srcRect b="0" l="0" r="0" t="0"/>
          <a:stretch/>
        </p:blipFill>
        <p:spPr>
          <a:xfrm>
            <a:off x="1414463" y="1641181"/>
            <a:ext cx="5829299" cy="3183235"/>
          </a:xfrm>
          <a:prstGeom prst="rect">
            <a:avLst/>
          </a:prstGeom>
          <a:noFill/>
          <a:ln>
            <a:noFill/>
          </a:ln>
        </p:spPr>
      </p:pic>
      <p:sp>
        <p:nvSpPr>
          <p:cNvPr id="317" name="Google Shape;317;p41"/>
          <p:cNvSpPr txBox="1"/>
          <p:nvPr/>
        </p:nvSpPr>
        <p:spPr>
          <a:xfrm>
            <a:off x="1138000" y="4668125"/>
            <a:ext cx="717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B2944"/>
                </a:solidFill>
                <a:latin typeface="Corbel"/>
                <a:ea typeface="Corbel"/>
                <a:cs typeface="Corbel"/>
                <a:sym typeface="Corbel"/>
              </a:rPr>
              <a:t>Illustration</a:t>
            </a:r>
            <a:r>
              <a:rPr lang="en" sz="1000">
                <a:solidFill>
                  <a:srgbClr val="1B2944"/>
                </a:solidFill>
                <a:latin typeface="Corbel"/>
                <a:ea typeface="Corbel"/>
                <a:cs typeface="Corbel"/>
                <a:sym typeface="Corbel"/>
              </a:rPr>
              <a:t> borrowed from the “</a:t>
            </a:r>
            <a:r>
              <a:rPr lang="en" sz="1000" u="sng">
                <a:solidFill>
                  <a:schemeClr val="hlink"/>
                </a:solidFill>
                <a:latin typeface="Corbel"/>
                <a:ea typeface="Corbel"/>
                <a:cs typeface="Corbel"/>
                <a:sym typeface="Corbel"/>
                <a:hlinkClick r:id="rId4"/>
              </a:rPr>
              <a:t>Introduction to Git &amp; GitHub</a:t>
            </a:r>
            <a:r>
              <a:rPr lang="en" sz="1000">
                <a:solidFill>
                  <a:srgbClr val="1B2944"/>
                </a:solidFill>
                <a:latin typeface="Corbel"/>
                <a:ea typeface="Corbel"/>
                <a:cs typeface="Corbel"/>
                <a:sym typeface="Corbel"/>
              </a:rPr>
              <a:t>” course by Bruna Pierecka and James Collier,</a:t>
            </a:r>
            <a:r>
              <a:rPr lang="en" sz="1000" u="sng">
                <a:solidFill>
                  <a:schemeClr val="hlink"/>
                </a:solidFill>
                <a:latin typeface="Corbel"/>
                <a:ea typeface="Corbel"/>
                <a:cs typeface="Corbel"/>
                <a:sym typeface="Corbel"/>
                <a:hlinkClick r:id="rId5"/>
              </a:rPr>
              <a:t> ccby 4.0</a:t>
            </a:r>
            <a:endParaRPr sz="1000">
              <a:solidFill>
                <a:srgbClr val="1B2944"/>
              </a:solidFill>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Which kinds of data/documents we have?</a:t>
            </a:r>
            <a:endParaRPr/>
          </a:p>
        </p:txBody>
      </p:sp>
      <p:sp>
        <p:nvSpPr>
          <p:cNvPr id="153" name="Google Shape;153;p24"/>
          <p:cNvSpPr/>
          <p:nvPr/>
        </p:nvSpPr>
        <p:spPr>
          <a:xfrm>
            <a:off x="484475" y="1184000"/>
            <a:ext cx="907200" cy="825600"/>
          </a:xfrm>
          <a:prstGeom prst="can">
            <a:avLst>
              <a:gd fmla="val 25000" name="adj"/>
            </a:avLst>
          </a:prstGeom>
          <a:solidFill>
            <a:srgbClr val="0097A7"/>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54" name="Google Shape;154;p24"/>
          <p:cNvGrpSpPr/>
          <p:nvPr/>
        </p:nvGrpSpPr>
        <p:grpSpPr>
          <a:xfrm>
            <a:off x="1044698" y="1496741"/>
            <a:ext cx="793443" cy="905027"/>
            <a:chOff x="2243975" y="3563475"/>
            <a:chExt cx="1109400" cy="1369800"/>
          </a:xfrm>
        </p:grpSpPr>
        <p:sp>
          <p:nvSpPr>
            <p:cNvPr id="155" name="Google Shape;155;p24"/>
            <p:cNvSpPr/>
            <p:nvPr/>
          </p:nvSpPr>
          <p:spPr>
            <a:xfrm>
              <a:off x="2243975" y="3563475"/>
              <a:ext cx="1109400" cy="1369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6" name="Google Shape;156;p24"/>
            <p:cNvCxnSpPr/>
            <p:nvPr/>
          </p:nvCxnSpPr>
          <p:spPr>
            <a:xfrm>
              <a:off x="2361650" y="36895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157" name="Google Shape;157;p24"/>
            <p:cNvCxnSpPr/>
            <p:nvPr/>
          </p:nvCxnSpPr>
          <p:spPr>
            <a:xfrm flipH="1" rot="10800000">
              <a:off x="2361650" y="39079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58" name="Google Shape;158;p24"/>
            <p:cNvCxnSpPr/>
            <p:nvPr/>
          </p:nvCxnSpPr>
          <p:spPr>
            <a:xfrm flipH="1" rot="10800000">
              <a:off x="2361650" y="40183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59" name="Google Shape;159;p24"/>
            <p:cNvCxnSpPr/>
            <p:nvPr/>
          </p:nvCxnSpPr>
          <p:spPr>
            <a:xfrm flipH="1" rot="10800000">
              <a:off x="2371238" y="4118250"/>
              <a:ext cx="570300" cy="11700"/>
            </a:xfrm>
            <a:prstGeom prst="straightConnector1">
              <a:avLst/>
            </a:prstGeom>
            <a:noFill/>
            <a:ln cap="flat" cmpd="sng" w="9525">
              <a:solidFill>
                <a:srgbClr val="595959"/>
              </a:solidFill>
              <a:prstDash val="solid"/>
              <a:round/>
              <a:headEnd len="med" w="med" type="none"/>
              <a:tailEnd len="med" w="med" type="none"/>
            </a:ln>
          </p:spPr>
        </p:cxnSp>
        <p:cxnSp>
          <p:nvCxnSpPr>
            <p:cNvPr id="160" name="Google Shape;160;p24"/>
            <p:cNvCxnSpPr/>
            <p:nvPr/>
          </p:nvCxnSpPr>
          <p:spPr>
            <a:xfrm flipH="1" rot="10800000">
              <a:off x="2374325" y="43390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61" name="Google Shape;161;p24"/>
            <p:cNvCxnSpPr/>
            <p:nvPr/>
          </p:nvCxnSpPr>
          <p:spPr>
            <a:xfrm flipH="1" rot="10800000">
              <a:off x="2374325" y="44494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62" name="Google Shape;162;p24"/>
            <p:cNvCxnSpPr/>
            <p:nvPr/>
          </p:nvCxnSpPr>
          <p:spPr>
            <a:xfrm flipH="1" rot="10800000">
              <a:off x="2374325" y="45598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63" name="Google Shape;163;p24"/>
            <p:cNvCxnSpPr/>
            <p:nvPr/>
          </p:nvCxnSpPr>
          <p:spPr>
            <a:xfrm flipH="1" rot="10800000">
              <a:off x="2374325" y="46702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64" name="Google Shape;164;p24"/>
            <p:cNvCxnSpPr/>
            <p:nvPr/>
          </p:nvCxnSpPr>
          <p:spPr>
            <a:xfrm flipH="1" rot="10800000">
              <a:off x="2371238" y="4770150"/>
              <a:ext cx="570300" cy="11700"/>
            </a:xfrm>
            <a:prstGeom prst="straightConnector1">
              <a:avLst/>
            </a:prstGeom>
            <a:noFill/>
            <a:ln cap="flat" cmpd="sng" w="9525">
              <a:solidFill>
                <a:srgbClr val="595959"/>
              </a:solidFill>
              <a:prstDash val="solid"/>
              <a:round/>
              <a:headEnd len="med" w="med" type="none"/>
              <a:tailEnd len="med" w="med"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2"/>
          <p:cNvPicPr preferRelativeResize="0"/>
          <p:nvPr/>
        </p:nvPicPr>
        <p:blipFill>
          <a:blip r:embed="rId3">
            <a:alphaModFix/>
          </a:blip>
          <a:stretch>
            <a:fillRect/>
          </a:stretch>
        </p:blipFill>
        <p:spPr>
          <a:xfrm>
            <a:off x="1627175" y="1572800"/>
            <a:ext cx="4982175" cy="3127100"/>
          </a:xfrm>
          <a:prstGeom prst="rect">
            <a:avLst/>
          </a:prstGeom>
          <a:noFill/>
          <a:ln>
            <a:noFill/>
          </a:ln>
        </p:spPr>
      </p:pic>
      <p:sp>
        <p:nvSpPr>
          <p:cNvPr id="324" name="Google Shape;324;p42"/>
          <p:cNvSpPr txBox="1"/>
          <p:nvPr>
            <p:ph idx="1" type="body"/>
          </p:nvPr>
        </p:nvSpPr>
        <p:spPr>
          <a:xfrm>
            <a:off x="628650" y="1070584"/>
            <a:ext cx="7886700" cy="7260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SzPts val="2100"/>
              <a:buNone/>
            </a:pPr>
            <a:r>
              <a:rPr lang="en" sz="1800"/>
              <a:t>The best possible way of documenting scripts and code for software is using git and github (or alternative online backup solution to github).</a:t>
            </a:r>
            <a:br>
              <a:rPr lang="en" sz="1800"/>
            </a:br>
            <a:br>
              <a:rPr lang="en" sz="1800"/>
            </a:br>
            <a:endParaRPr sz="1800"/>
          </a:p>
          <a:p>
            <a:pPr indent="0" lvl="0" marL="0" rtl="0" algn="ctr">
              <a:lnSpc>
                <a:spcPct val="90000"/>
              </a:lnSpc>
              <a:spcBef>
                <a:spcPts val="800"/>
              </a:spcBef>
              <a:spcAft>
                <a:spcPts val="0"/>
              </a:spcAft>
              <a:buSzPts val="2100"/>
              <a:buNone/>
            </a:pPr>
            <a:r>
              <a:t/>
            </a:r>
            <a:endParaRPr sz="1800"/>
          </a:p>
        </p:txBody>
      </p:sp>
      <p:sp>
        <p:nvSpPr>
          <p:cNvPr id="325" name="Google Shape;325;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Data analysis scripts under version control</a:t>
            </a:r>
            <a:endParaRPr/>
          </a:p>
        </p:txBody>
      </p:sp>
      <p:sp>
        <p:nvSpPr>
          <p:cNvPr id="326" name="Google Shape;326;p42"/>
          <p:cNvSpPr txBox="1"/>
          <p:nvPr/>
        </p:nvSpPr>
        <p:spPr>
          <a:xfrm>
            <a:off x="1138000" y="4668125"/>
            <a:ext cx="717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B2944"/>
                </a:solidFill>
                <a:latin typeface="Corbel"/>
                <a:ea typeface="Corbel"/>
                <a:cs typeface="Corbel"/>
                <a:sym typeface="Corbel"/>
              </a:rPr>
              <a:t>Illustration borrowed from the “</a:t>
            </a:r>
            <a:r>
              <a:rPr lang="en" sz="1000" u="sng">
                <a:solidFill>
                  <a:schemeClr val="hlink"/>
                </a:solidFill>
                <a:latin typeface="Corbel"/>
                <a:ea typeface="Corbel"/>
                <a:cs typeface="Corbel"/>
                <a:sym typeface="Corbel"/>
                <a:hlinkClick r:id="rId4"/>
              </a:rPr>
              <a:t>Introduction to Git &amp; GitHub</a:t>
            </a:r>
            <a:r>
              <a:rPr lang="en" sz="1000">
                <a:solidFill>
                  <a:srgbClr val="1B2944"/>
                </a:solidFill>
                <a:latin typeface="Corbel"/>
                <a:ea typeface="Corbel"/>
                <a:cs typeface="Corbel"/>
                <a:sym typeface="Corbel"/>
              </a:rPr>
              <a:t>” course by Bruna Pierecka and James Collier,</a:t>
            </a:r>
            <a:r>
              <a:rPr lang="en" sz="1000" u="sng">
                <a:solidFill>
                  <a:schemeClr val="hlink"/>
                </a:solidFill>
                <a:latin typeface="Corbel"/>
                <a:ea typeface="Corbel"/>
                <a:cs typeface="Corbel"/>
                <a:sym typeface="Corbel"/>
                <a:hlinkClick r:id="rId5"/>
              </a:rPr>
              <a:t> ccby 4.0</a:t>
            </a:r>
            <a:endParaRPr sz="1000">
              <a:solidFill>
                <a:srgbClr val="1B2944"/>
              </a:solidFill>
              <a:latin typeface="Corbel"/>
              <a:ea typeface="Corbel"/>
              <a:cs typeface="Corbel"/>
              <a:sym typeface="Corbe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What’s in the paper? Zoom in on metadata</a:t>
            </a:r>
            <a:endParaRPr/>
          </a:p>
        </p:txBody>
      </p:sp>
      <p:sp>
        <p:nvSpPr>
          <p:cNvPr id="332" name="Google Shape;332;p43"/>
          <p:cNvSpPr txBox="1"/>
          <p:nvPr>
            <p:ph idx="1" type="body"/>
          </p:nvPr>
        </p:nvSpPr>
        <p:spPr>
          <a:xfrm>
            <a:off x="628650" y="1381340"/>
            <a:ext cx="7886700" cy="3205692"/>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FF681E"/>
              </a:buClr>
              <a:buSzPts val="2100"/>
              <a:buFont typeface="Arial"/>
              <a:buChar char="•"/>
            </a:pPr>
            <a:r>
              <a:rPr b="1" lang="en"/>
              <a:t>Data availability </a:t>
            </a:r>
            <a:br>
              <a:rPr lang="en"/>
            </a:br>
            <a:r>
              <a:rPr lang="en"/>
              <a:t>The data discussed in this publication have been deposited in NCBI's Gene Expression Omnibus and are accessible through GEO Series accession number </a:t>
            </a:r>
            <a:r>
              <a:rPr lang="en" u="sng">
                <a:solidFill>
                  <a:schemeClr val="hlink"/>
                </a:solidFill>
                <a:hlinkClick r:id="rId3"/>
              </a:rPr>
              <a:t>GSE175684</a:t>
            </a:r>
            <a:endParaRPr/>
          </a:p>
          <a:p>
            <a:pPr indent="-171450" lvl="0" marL="177800" rtl="0" algn="l">
              <a:lnSpc>
                <a:spcPct val="90000"/>
              </a:lnSpc>
              <a:spcBef>
                <a:spcPts val="800"/>
              </a:spcBef>
              <a:spcAft>
                <a:spcPts val="0"/>
              </a:spcAft>
              <a:buClr>
                <a:srgbClr val="FF681E"/>
              </a:buClr>
              <a:buSzPts val="2100"/>
              <a:buFont typeface="Arial"/>
              <a:buChar char="•"/>
            </a:pPr>
            <a:r>
              <a:rPr lang="en"/>
              <a:t>A copy is available in the European Nucleotide Archive at </a:t>
            </a:r>
            <a:r>
              <a:rPr lang="en" u="sng">
                <a:solidFill>
                  <a:schemeClr val="hlink"/>
                </a:solidFill>
                <a:hlinkClick r:id="rId4"/>
              </a:rPr>
              <a:t>PRJNA733185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What do you know about metadata?</a:t>
            </a:r>
            <a:endParaRPr/>
          </a:p>
        </p:txBody>
      </p:sp>
      <p:sp>
        <p:nvSpPr>
          <p:cNvPr id="338" name="Google Shape;338;p44"/>
          <p:cNvSpPr txBox="1"/>
          <p:nvPr>
            <p:ph type="title"/>
          </p:nvPr>
        </p:nvSpPr>
        <p:spPr>
          <a:xfrm>
            <a:off x="3390450" y="1563375"/>
            <a:ext cx="2363100" cy="2580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sz="23000">
                <a:solidFill>
                  <a:srgbClr val="0097A7"/>
                </a:solidFill>
              </a:rPr>
              <a:t>?</a:t>
            </a:r>
            <a:endParaRPr sz="23000">
              <a:solidFill>
                <a:srgbClr val="0097A7"/>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What is Metadata</a:t>
            </a:r>
            <a:endParaRPr/>
          </a:p>
        </p:txBody>
      </p:sp>
      <p:sp>
        <p:nvSpPr>
          <p:cNvPr id="344" name="Google Shape;344;p45"/>
          <p:cNvSpPr/>
          <p:nvPr/>
        </p:nvSpPr>
        <p:spPr>
          <a:xfrm>
            <a:off x="1523275" y="3396875"/>
            <a:ext cx="522900" cy="308100"/>
          </a:xfrm>
          <a:prstGeom prst="rect">
            <a:avLst/>
          </a:prstGeom>
          <a:solidFill>
            <a:srgbClr val="0097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45"/>
          <p:cNvSpPr/>
          <p:nvPr/>
        </p:nvSpPr>
        <p:spPr>
          <a:xfrm>
            <a:off x="885525" y="1434675"/>
            <a:ext cx="907200" cy="825600"/>
          </a:xfrm>
          <a:prstGeom prst="can">
            <a:avLst>
              <a:gd fmla="val 25000" name="adj"/>
            </a:avLst>
          </a:prstGeom>
          <a:solidFill>
            <a:srgbClr val="0097A7"/>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46" name="Google Shape;346;p45"/>
          <p:cNvGrpSpPr/>
          <p:nvPr/>
        </p:nvGrpSpPr>
        <p:grpSpPr>
          <a:xfrm>
            <a:off x="1445748" y="1747416"/>
            <a:ext cx="793443" cy="905027"/>
            <a:chOff x="2243975" y="3563475"/>
            <a:chExt cx="1109400" cy="1369800"/>
          </a:xfrm>
        </p:grpSpPr>
        <p:sp>
          <p:nvSpPr>
            <p:cNvPr id="347" name="Google Shape;347;p45"/>
            <p:cNvSpPr/>
            <p:nvPr/>
          </p:nvSpPr>
          <p:spPr>
            <a:xfrm>
              <a:off x="2243975" y="3563475"/>
              <a:ext cx="1109400" cy="1369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8" name="Google Shape;348;p45"/>
            <p:cNvCxnSpPr/>
            <p:nvPr/>
          </p:nvCxnSpPr>
          <p:spPr>
            <a:xfrm>
              <a:off x="2361650" y="36895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349" name="Google Shape;349;p45"/>
            <p:cNvCxnSpPr/>
            <p:nvPr/>
          </p:nvCxnSpPr>
          <p:spPr>
            <a:xfrm flipH="1" rot="10800000">
              <a:off x="2361650" y="39079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50" name="Google Shape;350;p45"/>
            <p:cNvCxnSpPr/>
            <p:nvPr/>
          </p:nvCxnSpPr>
          <p:spPr>
            <a:xfrm flipH="1" rot="10800000">
              <a:off x="2361650" y="40183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51" name="Google Shape;351;p45"/>
            <p:cNvCxnSpPr/>
            <p:nvPr/>
          </p:nvCxnSpPr>
          <p:spPr>
            <a:xfrm flipH="1" rot="10800000">
              <a:off x="2371238" y="4118250"/>
              <a:ext cx="570300" cy="11700"/>
            </a:xfrm>
            <a:prstGeom prst="straightConnector1">
              <a:avLst/>
            </a:prstGeom>
            <a:noFill/>
            <a:ln cap="flat" cmpd="sng" w="9525">
              <a:solidFill>
                <a:srgbClr val="595959"/>
              </a:solidFill>
              <a:prstDash val="solid"/>
              <a:round/>
              <a:headEnd len="med" w="med" type="none"/>
              <a:tailEnd len="med" w="med" type="none"/>
            </a:ln>
          </p:spPr>
        </p:cxnSp>
        <p:cxnSp>
          <p:nvCxnSpPr>
            <p:cNvPr id="352" name="Google Shape;352;p45"/>
            <p:cNvCxnSpPr/>
            <p:nvPr/>
          </p:nvCxnSpPr>
          <p:spPr>
            <a:xfrm flipH="1" rot="10800000">
              <a:off x="2374325" y="43390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53" name="Google Shape;353;p45"/>
            <p:cNvCxnSpPr/>
            <p:nvPr/>
          </p:nvCxnSpPr>
          <p:spPr>
            <a:xfrm flipH="1" rot="10800000">
              <a:off x="2374325" y="44494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54" name="Google Shape;354;p45"/>
            <p:cNvCxnSpPr/>
            <p:nvPr/>
          </p:nvCxnSpPr>
          <p:spPr>
            <a:xfrm flipH="1" rot="10800000">
              <a:off x="2374325" y="45598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55" name="Google Shape;355;p45"/>
            <p:cNvCxnSpPr/>
            <p:nvPr/>
          </p:nvCxnSpPr>
          <p:spPr>
            <a:xfrm flipH="1" rot="10800000">
              <a:off x="2374325" y="46702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56" name="Google Shape;356;p45"/>
            <p:cNvCxnSpPr/>
            <p:nvPr/>
          </p:nvCxnSpPr>
          <p:spPr>
            <a:xfrm flipH="1" rot="10800000">
              <a:off x="2371238" y="4770150"/>
              <a:ext cx="570300" cy="11700"/>
            </a:xfrm>
            <a:prstGeom prst="straightConnector1">
              <a:avLst/>
            </a:prstGeom>
            <a:noFill/>
            <a:ln cap="flat" cmpd="sng" w="9525">
              <a:solidFill>
                <a:srgbClr val="595959"/>
              </a:solidFill>
              <a:prstDash val="solid"/>
              <a:round/>
              <a:headEnd len="med" w="med" type="none"/>
              <a:tailEnd len="med" w="med" type="none"/>
            </a:ln>
          </p:spPr>
        </p:cxnSp>
      </p:grpSp>
      <p:sp>
        <p:nvSpPr>
          <p:cNvPr id="357" name="Google Shape;357;p45"/>
          <p:cNvSpPr txBox="1"/>
          <p:nvPr/>
        </p:nvSpPr>
        <p:spPr>
          <a:xfrm>
            <a:off x="2511975" y="1673475"/>
            <a:ext cx="18468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1865">
                <a:solidFill>
                  <a:srgbClr val="0097A7"/>
                </a:solidFill>
              </a:rPr>
              <a:t>Data to describe Data</a:t>
            </a:r>
            <a:endParaRPr b="1" sz="1865">
              <a:solidFill>
                <a:srgbClr val="0097A7"/>
              </a:solidFill>
            </a:endParaRPr>
          </a:p>
        </p:txBody>
      </p:sp>
      <p:pic>
        <p:nvPicPr>
          <p:cNvPr id="358" name="Google Shape;358;p45"/>
          <p:cNvPicPr preferRelativeResize="0"/>
          <p:nvPr/>
        </p:nvPicPr>
        <p:blipFill>
          <a:blip r:embed="rId3">
            <a:alphaModFix/>
          </a:blip>
          <a:stretch>
            <a:fillRect/>
          </a:stretch>
        </p:blipFill>
        <p:spPr>
          <a:xfrm>
            <a:off x="1066863" y="3257112"/>
            <a:ext cx="1217725" cy="1217725"/>
          </a:xfrm>
          <a:prstGeom prst="rect">
            <a:avLst/>
          </a:prstGeom>
          <a:noFill/>
          <a:ln>
            <a:noFill/>
          </a:ln>
        </p:spPr>
      </p:pic>
      <p:sp>
        <p:nvSpPr>
          <p:cNvPr id="359" name="Google Shape;359;p45"/>
          <p:cNvSpPr txBox="1"/>
          <p:nvPr/>
        </p:nvSpPr>
        <p:spPr>
          <a:xfrm>
            <a:off x="2324950" y="3428725"/>
            <a:ext cx="2290800" cy="87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1865">
                <a:solidFill>
                  <a:srgbClr val="0097A7"/>
                </a:solidFill>
              </a:rPr>
              <a:t>Descriptor with clear meaning</a:t>
            </a:r>
            <a:endParaRPr b="1" sz="1865">
              <a:solidFill>
                <a:srgbClr val="0097A7"/>
              </a:solidFill>
            </a:endParaRPr>
          </a:p>
        </p:txBody>
      </p:sp>
      <p:sp>
        <p:nvSpPr>
          <p:cNvPr id="360" name="Google Shape;360;p45"/>
          <p:cNvSpPr txBox="1"/>
          <p:nvPr/>
        </p:nvSpPr>
        <p:spPr>
          <a:xfrm>
            <a:off x="6094950" y="1613250"/>
            <a:ext cx="18468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1865">
                <a:solidFill>
                  <a:srgbClr val="0097A7"/>
                </a:solidFill>
              </a:rPr>
              <a:t>Structured data</a:t>
            </a:r>
            <a:endParaRPr b="1" sz="1865">
              <a:solidFill>
                <a:srgbClr val="0097A7"/>
              </a:solidFill>
            </a:endParaRPr>
          </a:p>
        </p:txBody>
      </p:sp>
      <p:sp>
        <p:nvSpPr>
          <p:cNvPr id="361" name="Google Shape;361;p45"/>
          <p:cNvSpPr txBox="1"/>
          <p:nvPr/>
        </p:nvSpPr>
        <p:spPr>
          <a:xfrm>
            <a:off x="6279500" y="3353050"/>
            <a:ext cx="2470500" cy="87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1865">
                <a:solidFill>
                  <a:srgbClr val="0097A7"/>
                </a:solidFill>
              </a:rPr>
              <a:t>“Love note to the future about data”</a:t>
            </a:r>
            <a:endParaRPr b="1" sz="1865">
              <a:solidFill>
                <a:srgbClr val="0097A7"/>
              </a:solidFill>
            </a:endParaRPr>
          </a:p>
        </p:txBody>
      </p:sp>
      <p:sp>
        <p:nvSpPr>
          <p:cNvPr id="362" name="Google Shape;362;p45"/>
          <p:cNvSpPr/>
          <p:nvPr/>
        </p:nvSpPr>
        <p:spPr>
          <a:xfrm>
            <a:off x="5582700" y="3475475"/>
            <a:ext cx="432000" cy="366900"/>
          </a:xfrm>
          <a:prstGeom prst="heart">
            <a:avLst/>
          </a:prstGeom>
          <a:solidFill>
            <a:srgbClr val="0097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3" name="Google Shape;363;p45"/>
          <p:cNvPicPr preferRelativeResize="0"/>
          <p:nvPr/>
        </p:nvPicPr>
        <p:blipFill>
          <a:blip r:embed="rId4">
            <a:alphaModFix/>
          </a:blip>
          <a:stretch>
            <a:fillRect/>
          </a:stretch>
        </p:blipFill>
        <p:spPr>
          <a:xfrm>
            <a:off x="5105662" y="3233687"/>
            <a:ext cx="1089676" cy="1089676"/>
          </a:xfrm>
          <a:prstGeom prst="rect">
            <a:avLst/>
          </a:prstGeom>
          <a:noFill/>
          <a:ln>
            <a:noFill/>
          </a:ln>
        </p:spPr>
      </p:pic>
      <p:sp>
        <p:nvSpPr>
          <p:cNvPr id="364" name="Google Shape;364;p45"/>
          <p:cNvSpPr/>
          <p:nvPr/>
        </p:nvSpPr>
        <p:spPr>
          <a:xfrm>
            <a:off x="5673925" y="1606050"/>
            <a:ext cx="370800" cy="477400"/>
          </a:xfrm>
          <a:custGeom>
            <a:rect b="b" l="l" r="r" t="t"/>
            <a:pathLst>
              <a:path extrusionOk="0" h="19096" w="14832">
                <a:moveTo>
                  <a:pt x="0" y="11216"/>
                </a:moveTo>
                <a:lnTo>
                  <a:pt x="0" y="19096"/>
                </a:lnTo>
                <a:lnTo>
                  <a:pt x="14832" y="10938"/>
                </a:lnTo>
                <a:lnTo>
                  <a:pt x="14369" y="2966"/>
                </a:lnTo>
                <a:lnTo>
                  <a:pt x="9549" y="0"/>
                </a:lnTo>
                <a:lnTo>
                  <a:pt x="7138" y="1668"/>
                </a:lnTo>
                <a:lnTo>
                  <a:pt x="6953" y="7230"/>
                </a:lnTo>
                <a:close/>
              </a:path>
            </a:pathLst>
          </a:custGeom>
          <a:solidFill>
            <a:srgbClr val="0097A7"/>
          </a:solidFill>
          <a:ln>
            <a:noFill/>
          </a:ln>
        </p:spPr>
      </p:sp>
      <p:pic>
        <p:nvPicPr>
          <p:cNvPr id="365" name="Google Shape;365;p45"/>
          <p:cNvPicPr preferRelativeResize="0"/>
          <p:nvPr/>
        </p:nvPicPr>
        <p:blipFill>
          <a:blip r:embed="rId5">
            <a:alphaModFix/>
          </a:blip>
          <a:stretch>
            <a:fillRect/>
          </a:stretch>
        </p:blipFill>
        <p:spPr>
          <a:xfrm>
            <a:off x="4967375" y="1374325"/>
            <a:ext cx="1353700" cy="1353700"/>
          </a:xfrm>
          <a:prstGeom prst="rect">
            <a:avLst/>
          </a:prstGeom>
          <a:noFill/>
          <a:ln>
            <a:noFill/>
          </a:ln>
        </p:spPr>
      </p:pic>
      <p:sp>
        <p:nvSpPr>
          <p:cNvPr id="366" name="Google Shape;366;p45"/>
          <p:cNvSpPr txBox="1"/>
          <p:nvPr/>
        </p:nvSpPr>
        <p:spPr>
          <a:xfrm>
            <a:off x="1665550" y="4620300"/>
            <a:ext cx="559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2944"/>
                </a:solidFill>
                <a:latin typeface="Corbel"/>
                <a:ea typeface="Corbel"/>
                <a:cs typeface="Corbel"/>
                <a:sym typeface="Corbel"/>
              </a:rPr>
              <a:t>Slide borrowed from “</a:t>
            </a:r>
            <a:r>
              <a:rPr lang="en" sz="1100" u="sng">
                <a:solidFill>
                  <a:schemeClr val="hlink"/>
                </a:solidFill>
                <a:latin typeface="Corbel"/>
                <a:ea typeface="Corbel"/>
                <a:cs typeface="Corbel"/>
                <a:sym typeface="Corbel"/>
                <a:hlinkClick r:id="rId6"/>
              </a:rPr>
              <a:t>Metadata and Findabilty</a:t>
            </a:r>
            <a:r>
              <a:rPr lang="en" sz="1100">
                <a:solidFill>
                  <a:srgbClr val="1B2944"/>
                </a:solidFill>
                <a:latin typeface="Corbel"/>
                <a:ea typeface="Corbel"/>
                <a:cs typeface="Corbel"/>
                <a:sym typeface="Corbel"/>
              </a:rPr>
              <a:t>” session, by Bruna Piereck and Alexander Botzki;  from “FAIR material made by design” course, ccbysa</a:t>
            </a:r>
            <a:endParaRPr sz="1100">
              <a:solidFill>
                <a:srgbClr val="1B2944"/>
              </a:solidFill>
              <a:latin typeface="Corbel"/>
              <a:ea typeface="Corbel"/>
              <a:cs typeface="Corbel"/>
              <a:sym typeface="Corbel"/>
            </a:endParaRPr>
          </a:p>
        </p:txBody>
      </p:sp>
      <p:sp>
        <p:nvSpPr>
          <p:cNvPr id="367" name="Google Shape;367;p45"/>
          <p:cNvSpPr txBox="1"/>
          <p:nvPr/>
        </p:nvSpPr>
        <p:spPr>
          <a:xfrm>
            <a:off x="1135825" y="4399575"/>
            <a:ext cx="97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7C7C7C"/>
                </a:solidFill>
              </a:rPr>
              <a:t>By </a:t>
            </a:r>
            <a:r>
              <a:rPr lang="en" sz="800">
                <a:solidFill>
                  <a:srgbClr val="7C7C7C"/>
                </a:solidFill>
                <a:uFill>
                  <a:noFill/>
                </a:uFill>
                <a:hlinkClick r:id="rId7">
                  <a:extLst>
                    <a:ext uri="{A12FA001-AC4F-418D-AE19-62706E023703}">
                      <ahyp:hlinkClr val="tx"/>
                    </a:ext>
                  </a:extLst>
                </a:hlinkClick>
              </a:rPr>
              <a:t>Iconsea</a:t>
            </a:r>
            <a:endParaRPr sz="800">
              <a:solidFill>
                <a:srgbClr val="7C7C7C"/>
              </a:solidFill>
              <a:uFill>
                <a:noFill/>
              </a:uFill>
              <a:hlinkClick r:id="rId8">
                <a:extLst>
                  <a:ext uri="{A12FA001-AC4F-418D-AE19-62706E023703}">
                    <ahyp:hlinkClr val="tx"/>
                  </a:ext>
                </a:extLst>
              </a:hlinkClick>
            </a:endParaRPr>
          </a:p>
        </p:txBody>
      </p:sp>
      <p:sp>
        <p:nvSpPr>
          <p:cNvPr id="368" name="Google Shape;368;p45"/>
          <p:cNvSpPr txBox="1"/>
          <p:nvPr/>
        </p:nvSpPr>
        <p:spPr>
          <a:xfrm>
            <a:off x="5220950" y="4303225"/>
            <a:ext cx="97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7C7C7C"/>
                </a:solidFill>
              </a:rPr>
              <a:t>By </a:t>
            </a:r>
            <a:r>
              <a:rPr lang="en" sz="800">
                <a:solidFill>
                  <a:srgbClr val="7C7C7C"/>
                </a:solidFill>
              </a:rPr>
              <a:t>Freepik</a:t>
            </a:r>
            <a:endParaRPr sz="800">
              <a:solidFill>
                <a:srgbClr val="7C7C7C"/>
              </a:solidFill>
              <a:uFill>
                <a:noFill/>
              </a:uFill>
              <a:hlinkClick r:id="rId9">
                <a:extLst>
                  <a:ext uri="{A12FA001-AC4F-418D-AE19-62706E023703}">
                    <ahyp:hlinkClr val="tx"/>
                  </a:ext>
                </a:extLst>
              </a:hlinkClick>
            </a:endParaRPr>
          </a:p>
        </p:txBody>
      </p:sp>
      <p:sp>
        <p:nvSpPr>
          <p:cNvPr id="369" name="Google Shape;369;p45"/>
          <p:cNvSpPr txBox="1"/>
          <p:nvPr/>
        </p:nvSpPr>
        <p:spPr>
          <a:xfrm rot="-1862357">
            <a:off x="5058922" y="2208676"/>
            <a:ext cx="1288144" cy="30777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888888"/>
                </a:solidFill>
              </a:rPr>
              <a:t>By </a:t>
            </a:r>
            <a:r>
              <a:rPr lang="en" sz="800">
                <a:solidFill>
                  <a:srgbClr val="888888"/>
                </a:solidFill>
                <a:uFill>
                  <a:noFill/>
                </a:uFill>
                <a:hlinkClick r:id="rId10">
                  <a:extLst>
                    <a:ext uri="{A12FA001-AC4F-418D-AE19-62706E023703}">
                      <ahyp:hlinkClr val="tx"/>
                    </a:ext>
                  </a:extLst>
                </a:hlinkClick>
              </a:rPr>
              <a:t>smashingstocks</a:t>
            </a:r>
            <a:endParaRPr sz="800">
              <a:solidFill>
                <a:srgbClr val="888888"/>
              </a:solidFill>
              <a:uFill>
                <a:noFill/>
              </a:uFill>
              <a:hlinkClick r:id="rId11">
                <a:extLst>
                  <a:ext uri="{A12FA001-AC4F-418D-AE19-62706E023703}">
                    <ahyp:hlinkClr val="tx"/>
                  </a:ext>
                </a:extLst>
              </a:hlinkCli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vs Metadata</a:t>
            </a:r>
            <a:endParaRPr/>
          </a:p>
        </p:txBody>
      </p:sp>
      <p:sp>
        <p:nvSpPr>
          <p:cNvPr id="375" name="Google Shape;375;p46"/>
          <p:cNvSpPr/>
          <p:nvPr/>
        </p:nvSpPr>
        <p:spPr>
          <a:xfrm>
            <a:off x="885525" y="1434675"/>
            <a:ext cx="907200" cy="825600"/>
          </a:xfrm>
          <a:prstGeom prst="can">
            <a:avLst>
              <a:gd fmla="val 25000" name="adj"/>
            </a:avLst>
          </a:prstGeom>
          <a:solidFill>
            <a:srgbClr val="582E8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76" name="Google Shape;376;p46"/>
          <p:cNvGrpSpPr/>
          <p:nvPr/>
        </p:nvGrpSpPr>
        <p:grpSpPr>
          <a:xfrm>
            <a:off x="942398" y="3276441"/>
            <a:ext cx="793443" cy="905027"/>
            <a:chOff x="2243975" y="3563475"/>
            <a:chExt cx="1109400" cy="1369800"/>
          </a:xfrm>
        </p:grpSpPr>
        <p:sp>
          <p:nvSpPr>
            <p:cNvPr id="377" name="Google Shape;377;p46"/>
            <p:cNvSpPr/>
            <p:nvPr/>
          </p:nvSpPr>
          <p:spPr>
            <a:xfrm>
              <a:off x="2243975" y="3563475"/>
              <a:ext cx="1109400" cy="1369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8" name="Google Shape;378;p46"/>
            <p:cNvCxnSpPr/>
            <p:nvPr/>
          </p:nvCxnSpPr>
          <p:spPr>
            <a:xfrm>
              <a:off x="2361650" y="36895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379" name="Google Shape;379;p46"/>
            <p:cNvCxnSpPr/>
            <p:nvPr/>
          </p:nvCxnSpPr>
          <p:spPr>
            <a:xfrm flipH="1" rot="10800000">
              <a:off x="2361650" y="39079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80" name="Google Shape;380;p46"/>
            <p:cNvCxnSpPr/>
            <p:nvPr/>
          </p:nvCxnSpPr>
          <p:spPr>
            <a:xfrm flipH="1" rot="10800000">
              <a:off x="2361650" y="40183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81" name="Google Shape;381;p46"/>
            <p:cNvCxnSpPr/>
            <p:nvPr/>
          </p:nvCxnSpPr>
          <p:spPr>
            <a:xfrm flipH="1" rot="10800000">
              <a:off x="2371238" y="4118250"/>
              <a:ext cx="570300" cy="11700"/>
            </a:xfrm>
            <a:prstGeom prst="straightConnector1">
              <a:avLst/>
            </a:prstGeom>
            <a:noFill/>
            <a:ln cap="flat" cmpd="sng" w="9525">
              <a:solidFill>
                <a:srgbClr val="595959"/>
              </a:solidFill>
              <a:prstDash val="solid"/>
              <a:round/>
              <a:headEnd len="med" w="med" type="none"/>
              <a:tailEnd len="med" w="med" type="none"/>
            </a:ln>
          </p:spPr>
        </p:cxnSp>
        <p:cxnSp>
          <p:nvCxnSpPr>
            <p:cNvPr id="382" name="Google Shape;382;p46"/>
            <p:cNvCxnSpPr/>
            <p:nvPr/>
          </p:nvCxnSpPr>
          <p:spPr>
            <a:xfrm flipH="1" rot="10800000">
              <a:off x="2374325" y="43390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83" name="Google Shape;383;p46"/>
            <p:cNvCxnSpPr/>
            <p:nvPr/>
          </p:nvCxnSpPr>
          <p:spPr>
            <a:xfrm flipH="1" rot="10800000">
              <a:off x="2374325" y="44494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84" name="Google Shape;384;p46"/>
            <p:cNvCxnSpPr/>
            <p:nvPr/>
          </p:nvCxnSpPr>
          <p:spPr>
            <a:xfrm flipH="1" rot="10800000">
              <a:off x="2374325" y="45598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85" name="Google Shape;385;p46"/>
            <p:cNvCxnSpPr/>
            <p:nvPr/>
          </p:nvCxnSpPr>
          <p:spPr>
            <a:xfrm flipH="1" rot="10800000">
              <a:off x="2374325" y="46702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386" name="Google Shape;386;p46"/>
            <p:cNvCxnSpPr/>
            <p:nvPr/>
          </p:nvCxnSpPr>
          <p:spPr>
            <a:xfrm flipH="1" rot="10800000">
              <a:off x="2371238" y="4770150"/>
              <a:ext cx="570300" cy="11700"/>
            </a:xfrm>
            <a:prstGeom prst="straightConnector1">
              <a:avLst/>
            </a:prstGeom>
            <a:noFill/>
            <a:ln cap="flat" cmpd="sng" w="9525">
              <a:solidFill>
                <a:srgbClr val="595959"/>
              </a:solidFill>
              <a:prstDash val="solid"/>
              <a:round/>
              <a:headEnd len="med" w="med" type="none"/>
              <a:tailEnd len="med" w="med" type="none"/>
            </a:ln>
          </p:spPr>
        </p:cxnSp>
      </p:grpSp>
      <p:sp>
        <p:nvSpPr>
          <p:cNvPr id="387" name="Google Shape;387;p46"/>
          <p:cNvSpPr txBox="1"/>
          <p:nvPr/>
        </p:nvSpPr>
        <p:spPr>
          <a:xfrm>
            <a:off x="1652725" y="1469775"/>
            <a:ext cx="32832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465">
                <a:solidFill>
                  <a:srgbClr val="582E86"/>
                </a:solidFill>
              </a:rPr>
              <a:t>Data itself</a:t>
            </a:r>
            <a:endParaRPr b="1" sz="2865">
              <a:solidFill>
                <a:srgbClr val="582E86"/>
              </a:solidFill>
            </a:endParaRPr>
          </a:p>
        </p:txBody>
      </p:sp>
      <p:sp>
        <p:nvSpPr>
          <p:cNvPr id="388" name="Google Shape;388;p46"/>
          <p:cNvSpPr txBox="1"/>
          <p:nvPr/>
        </p:nvSpPr>
        <p:spPr>
          <a:xfrm>
            <a:off x="1652725" y="3363713"/>
            <a:ext cx="32832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465">
                <a:solidFill>
                  <a:srgbClr val="582E86"/>
                </a:solidFill>
              </a:rPr>
              <a:t>Data descriptor</a:t>
            </a:r>
            <a:br>
              <a:rPr b="1" lang="en" sz="2465">
                <a:solidFill>
                  <a:srgbClr val="582E86"/>
                </a:solidFill>
              </a:rPr>
            </a:br>
            <a:r>
              <a:rPr b="1" lang="en">
                <a:solidFill>
                  <a:srgbClr val="582E86"/>
                </a:solidFill>
              </a:rPr>
              <a:t>(metadata)</a:t>
            </a:r>
            <a:endParaRPr b="1">
              <a:solidFill>
                <a:srgbClr val="582E86"/>
              </a:solidFill>
            </a:endParaRPr>
          </a:p>
        </p:txBody>
      </p:sp>
      <p:cxnSp>
        <p:nvCxnSpPr>
          <p:cNvPr id="389" name="Google Shape;389;p46"/>
          <p:cNvCxnSpPr>
            <a:stCxn id="375" idx="3"/>
            <a:endCxn id="377" idx="0"/>
          </p:cNvCxnSpPr>
          <p:nvPr/>
        </p:nvCxnSpPr>
        <p:spPr>
          <a:xfrm>
            <a:off x="1339125" y="2260275"/>
            <a:ext cx="0" cy="1016100"/>
          </a:xfrm>
          <a:prstGeom prst="straightConnector1">
            <a:avLst/>
          </a:prstGeom>
          <a:noFill/>
          <a:ln cap="flat" cmpd="sng" w="9525">
            <a:solidFill>
              <a:schemeClr val="dk2"/>
            </a:solidFill>
            <a:prstDash val="solid"/>
            <a:round/>
            <a:headEnd len="med" w="med" type="none"/>
            <a:tailEnd len="med" w="med" type="triangle"/>
          </a:ln>
        </p:spPr>
      </p:cxnSp>
      <p:pic>
        <p:nvPicPr>
          <p:cNvPr id="390" name="Google Shape;390;p46"/>
          <p:cNvPicPr preferRelativeResize="0"/>
          <p:nvPr/>
        </p:nvPicPr>
        <p:blipFill>
          <a:blip r:embed="rId3">
            <a:alphaModFix/>
          </a:blip>
          <a:stretch>
            <a:fillRect/>
          </a:stretch>
        </p:blipFill>
        <p:spPr>
          <a:xfrm>
            <a:off x="4813063" y="1145487"/>
            <a:ext cx="907201" cy="907201"/>
          </a:xfrm>
          <a:prstGeom prst="rect">
            <a:avLst/>
          </a:prstGeom>
          <a:noFill/>
          <a:ln>
            <a:noFill/>
          </a:ln>
        </p:spPr>
      </p:pic>
      <p:grpSp>
        <p:nvGrpSpPr>
          <p:cNvPr id="391" name="Google Shape;391;p46"/>
          <p:cNvGrpSpPr/>
          <p:nvPr/>
        </p:nvGrpSpPr>
        <p:grpSpPr>
          <a:xfrm>
            <a:off x="7466955" y="995417"/>
            <a:ext cx="626310" cy="615649"/>
            <a:chOff x="6146923" y="2934728"/>
            <a:chExt cx="793500" cy="905100"/>
          </a:xfrm>
        </p:grpSpPr>
        <p:sp>
          <p:nvSpPr>
            <p:cNvPr id="392" name="Google Shape;392;p46"/>
            <p:cNvSpPr/>
            <p:nvPr/>
          </p:nvSpPr>
          <p:spPr>
            <a:xfrm>
              <a:off x="6146923" y="2934728"/>
              <a:ext cx="793500" cy="9051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3" name="Google Shape;393;p46"/>
            <p:cNvCxnSpPr/>
            <p:nvPr/>
          </p:nvCxnSpPr>
          <p:spPr>
            <a:xfrm flipH="1" rot="10800000">
              <a:off x="6219585" y="3157647"/>
              <a:ext cx="610200" cy="3300"/>
            </a:xfrm>
            <a:prstGeom prst="straightConnector1">
              <a:avLst/>
            </a:prstGeom>
            <a:noFill/>
            <a:ln cap="flat" cmpd="sng" w="9525">
              <a:solidFill>
                <a:srgbClr val="595959"/>
              </a:solidFill>
              <a:prstDash val="solid"/>
              <a:round/>
              <a:headEnd len="med" w="med" type="none"/>
              <a:tailEnd len="med" w="med" type="none"/>
            </a:ln>
          </p:spPr>
        </p:cxnSp>
        <p:cxnSp>
          <p:nvCxnSpPr>
            <p:cNvPr id="394" name="Google Shape;394;p46"/>
            <p:cNvCxnSpPr/>
            <p:nvPr/>
          </p:nvCxnSpPr>
          <p:spPr>
            <a:xfrm rot="10800000">
              <a:off x="6309650" y="3113350"/>
              <a:ext cx="0" cy="591600"/>
            </a:xfrm>
            <a:prstGeom prst="straightConnector1">
              <a:avLst/>
            </a:prstGeom>
            <a:noFill/>
            <a:ln cap="flat" cmpd="sng" w="9525">
              <a:solidFill>
                <a:srgbClr val="595959"/>
              </a:solidFill>
              <a:prstDash val="solid"/>
              <a:round/>
              <a:headEnd len="med" w="med" type="none"/>
              <a:tailEnd len="med" w="med" type="none"/>
            </a:ln>
          </p:spPr>
        </p:cxnSp>
        <p:cxnSp>
          <p:nvCxnSpPr>
            <p:cNvPr id="395" name="Google Shape;395;p46"/>
            <p:cNvCxnSpPr/>
            <p:nvPr/>
          </p:nvCxnSpPr>
          <p:spPr>
            <a:xfrm flipH="1" rot="10800000">
              <a:off x="6219566" y="325094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396" name="Google Shape;396;p46"/>
            <p:cNvCxnSpPr/>
            <p:nvPr/>
          </p:nvCxnSpPr>
          <p:spPr>
            <a:xfrm flipH="1" rot="10800000">
              <a:off x="6220166" y="334034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397" name="Google Shape;397;p46"/>
            <p:cNvCxnSpPr/>
            <p:nvPr/>
          </p:nvCxnSpPr>
          <p:spPr>
            <a:xfrm flipH="1" rot="10800000">
              <a:off x="6220166" y="343059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398" name="Google Shape;398;p46"/>
            <p:cNvCxnSpPr/>
            <p:nvPr/>
          </p:nvCxnSpPr>
          <p:spPr>
            <a:xfrm flipH="1" rot="10800000">
              <a:off x="6220166" y="352084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399" name="Google Shape;399;p46"/>
            <p:cNvCxnSpPr/>
            <p:nvPr/>
          </p:nvCxnSpPr>
          <p:spPr>
            <a:xfrm flipH="1" rot="10800000">
              <a:off x="6220166" y="361109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400" name="Google Shape;400;p46"/>
            <p:cNvCxnSpPr/>
            <p:nvPr/>
          </p:nvCxnSpPr>
          <p:spPr>
            <a:xfrm flipH="1" rot="10800000">
              <a:off x="6220166" y="370134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401" name="Google Shape;401;p46"/>
            <p:cNvCxnSpPr/>
            <p:nvPr/>
          </p:nvCxnSpPr>
          <p:spPr>
            <a:xfrm rot="10800000">
              <a:off x="6488725" y="3104575"/>
              <a:ext cx="4200" cy="598500"/>
            </a:xfrm>
            <a:prstGeom prst="straightConnector1">
              <a:avLst/>
            </a:prstGeom>
            <a:noFill/>
            <a:ln cap="flat" cmpd="sng" w="9525">
              <a:solidFill>
                <a:srgbClr val="595959"/>
              </a:solidFill>
              <a:prstDash val="solid"/>
              <a:round/>
              <a:headEnd len="med" w="med" type="none"/>
              <a:tailEnd len="med" w="med" type="none"/>
            </a:ln>
          </p:spPr>
        </p:cxnSp>
        <p:cxnSp>
          <p:nvCxnSpPr>
            <p:cNvPr id="402" name="Google Shape;402;p46"/>
            <p:cNvCxnSpPr/>
            <p:nvPr/>
          </p:nvCxnSpPr>
          <p:spPr>
            <a:xfrm rot="10800000">
              <a:off x="6659525" y="3104475"/>
              <a:ext cx="3600" cy="599700"/>
            </a:xfrm>
            <a:prstGeom prst="straightConnector1">
              <a:avLst/>
            </a:prstGeom>
            <a:noFill/>
            <a:ln cap="flat" cmpd="sng" w="9525">
              <a:solidFill>
                <a:srgbClr val="595959"/>
              </a:solidFill>
              <a:prstDash val="solid"/>
              <a:round/>
              <a:headEnd len="med" w="med" type="none"/>
              <a:tailEnd len="med" w="med" type="none"/>
            </a:ln>
          </p:spPr>
        </p:cxnSp>
        <p:cxnSp>
          <p:nvCxnSpPr>
            <p:cNvPr id="403" name="Google Shape;403;p46"/>
            <p:cNvCxnSpPr/>
            <p:nvPr/>
          </p:nvCxnSpPr>
          <p:spPr>
            <a:xfrm rot="10800000">
              <a:off x="6830575" y="3104625"/>
              <a:ext cx="4200" cy="601800"/>
            </a:xfrm>
            <a:prstGeom prst="straightConnector1">
              <a:avLst/>
            </a:prstGeom>
            <a:noFill/>
            <a:ln cap="flat" cmpd="sng" w="9525">
              <a:solidFill>
                <a:srgbClr val="595959"/>
              </a:solidFill>
              <a:prstDash val="solid"/>
              <a:round/>
              <a:headEnd len="med" w="med" type="none"/>
              <a:tailEnd len="med" w="med" type="none"/>
            </a:ln>
          </p:spPr>
        </p:cxnSp>
        <p:cxnSp>
          <p:nvCxnSpPr>
            <p:cNvPr id="404" name="Google Shape;404;p46"/>
            <p:cNvCxnSpPr/>
            <p:nvPr/>
          </p:nvCxnSpPr>
          <p:spPr>
            <a:xfrm>
              <a:off x="6235485" y="3027647"/>
              <a:ext cx="216600" cy="0"/>
            </a:xfrm>
            <a:prstGeom prst="straightConnector1">
              <a:avLst/>
            </a:prstGeom>
            <a:noFill/>
            <a:ln cap="flat" cmpd="sng" w="9525">
              <a:solidFill>
                <a:srgbClr val="595959"/>
              </a:solidFill>
              <a:prstDash val="solid"/>
              <a:round/>
              <a:headEnd len="med" w="med" type="none"/>
              <a:tailEnd len="med" w="med" type="none"/>
            </a:ln>
          </p:spPr>
        </p:cxnSp>
      </p:grpSp>
      <p:pic>
        <p:nvPicPr>
          <p:cNvPr id="405" name="Google Shape;405;p46"/>
          <p:cNvPicPr preferRelativeResize="0"/>
          <p:nvPr/>
        </p:nvPicPr>
        <p:blipFill>
          <a:blip r:embed="rId4">
            <a:alphaModFix/>
          </a:blip>
          <a:stretch>
            <a:fillRect/>
          </a:stretch>
        </p:blipFill>
        <p:spPr>
          <a:xfrm>
            <a:off x="7201519" y="1914461"/>
            <a:ext cx="392521" cy="407953"/>
          </a:xfrm>
          <a:prstGeom prst="rect">
            <a:avLst/>
          </a:prstGeom>
          <a:noFill/>
          <a:ln>
            <a:noFill/>
          </a:ln>
        </p:spPr>
      </p:pic>
      <p:pic>
        <p:nvPicPr>
          <p:cNvPr id="406" name="Google Shape;406;p46"/>
          <p:cNvPicPr preferRelativeResize="0"/>
          <p:nvPr/>
        </p:nvPicPr>
        <p:blipFill>
          <a:blip r:embed="rId5">
            <a:alphaModFix/>
          </a:blip>
          <a:stretch>
            <a:fillRect/>
          </a:stretch>
        </p:blipFill>
        <p:spPr>
          <a:xfrm>
            <a:off x="7699852" y="1914472"/>
            <a:ext cx="392521" cy="407953"/>
          </a:xfrm>
          <a:prstGeom prst="rect">
            <a:avLst/>
          </a:prstGeom>
          <a:noFill/>
          <a:ln>
            <a:noFill/>
          </a:ln>
        </p:spPr>
      </p:pic>
      <p:pic>
        <p:nvPicPr>
          <p:cNvPr id="407" name="Google Shape;407;p46"/>
          <p:cNvPicPr preferRelativeResize="0"/>
          <p:nvPr/>
        </p:nvPicPr>
        <p:blipFill>
          <a:blip r:embed="rId6">
            <a:alphaModFix/>
          </a:blip>
          <a:stretch>
            <a:fillRect/>
          </a:stretch>
        </p:blipFill>
        <p:spPr>
          <a:xfrm>
            <a:off x="8216479" y="1914465"/>
            <a:ext cx="392521" cy="407953"/>
          </a:xfrm>
          <a:prstGeom prst="rect">
            <a:avLst/>
          </a:prstGeom>
          <a:noFill/>
          <a:ln>
            <a:noFill/>
          </a:ln>
        </p:spPr>
      </p:pic>
      <p:pic>
        <p:nvPicPr>
          <p:cNvPr id="408" name="Google Shape;408;p46"/>
          <p:cNvPicPr preferRelativeResize="0"/>
          <p:nvPr/>
        </p:nvPicPr>
        <p:blipFill>
          <a:blip r:embed="rId7">
            <a:alphaModFix/>
          </a:blip>
          <a:stretch>
            <a:fillRect/>
          </a:stretch>
        </p:blipFill>
        <p:spPr>
          <a:xfrm>
            <a:off x="5826025" y="1914464"/>
            <a:ext cx="392521" cy="407953"/>
          </a:xfrm>
          <a:prstGeom prst="rect">
            <a:avLst/>
          </a:prstGeom>
          <a:noFill/>
          <a:ln>
            <a:noFill/>
          </a:ln>
        </p:spPr>
      </p:pic>
      <p:pic>
        <p:nvPicPr>
          <p:cNvPr id="409" name="Google Shape;409;p46"/>
          <p:cNvPicPr preferRelativeResize="0"/>
          <p:nvPr/>
        </p:nvPicPr>
        <p:blipFill>
          <a:blip r:embed="rId8">
            <a:alphaModFix/>
          </a:blip>
          <a:stretch>
            <a:fillRect/>
          </a:stretch>
        </p:blipFill>
        <p:spPr>
          <a:xfrm>
            <a:off x="6769640" y="1914456"/>
            <a:ext cx="392521" cy="407953"/>
          </a:xfrm>
          <a:prstGeom prst="rect">
            <a:avLst/>
          </a:prstGeom>
          <a:noFill/>
          <a:ln>
            <a:noFill/>
          </a:ln>
        </p:spPr>
      </p:pic>
      <p:pic>
        <p:nvPicPr>
          <p:cNvPr id="410" name="Google Shape;410;p46"/>
          <p:cNvPicPr preferRelativeResize="0"/>
          <p:nvPr/>
        </p:nvPicPr>
        <p:blipFill>
          <a:blip r:embed="rId9">
            <a:alphaModFix/>
          </a:blip>
          <a:stretch>
            <a:fillRect/>
          </a:stretch>
        </p:blipFill>
        <p:spPr>
          <a:xfrm>
            <a:off x="6291128" y="1914450"/>
            <a:ext cx="392521" cy="407953"/>
          </a:xfrm>
          <a:prstGeom prst="rect">
            <a:avLst/>
          </a:prstGeom>
          <a:noFill/>
          <a:ln>
            <a:noFill/>
          </a:ln>
        </p:spPr>
      </p:pic>
      <p:pic>
        <p:nvPicPr>
          <p:cNvPr id="411" name="Google Shape;411;p46"/>
          <p:cNvPicPr preferRelativeResize="0"/>
          <p:nvPr/>
        </p:nvPicPr>
        <p:blipFill>
          <a:blip r:embed="rId10">
            <a:alphaModFix/>
          </a:blip>
          <a:stretch>
            <a:fillRect/>
          </a:stretch>
        </p:blipFill>
        <p:spPr>
          <a:xfrm>
            <a:off x="6704173" y="1082048"/>
            <a:ext cx="497100" cy="497100"/>
          </a:xfrm>
          <a:prstGeom prst="rect">
            <a:avLst/>
          </a:prstGeom>
          <a:noFill/>
          <a:ln>
            <a:noFill/>
          </a:ln>
        </p:spPr>
      </p:pic>
      <p:pic>
        <p:nvPicPr>
          <p:cNvPr id="412" name="Google Shape;412;p46"/>
          <p:cNvPicPr preferRelativeResize="0"/>
          <p:nvPr/>
        </p:nvPicPr>
        <p:blipFill>
          <a:blip r:embed="rId11">
            <a:alphaModFix/>
          </a:blip>
          <a:stretch>
            <a:fillRect/>
          </a:stretch>
        </p:blipFill>
        <p:spPr>
          <a:xfrm>
            <a:off x="8577013" y="1900150"/>
            <a:ext cx="436575" cy="436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7"/>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vs Metadata</a:t>
            </a:r>
            <a:endParaRPr/>
          </a:p>
        </p:txBody>
      </p:sp>
      <p:sp>
        <p:nvSpPr>
          <p:cNvPr id="418" name="Google Shape;418;p47"/>
          <p:cNvSpPr/>
          <p:nvPr/>
        </p:nvSpPr>
        <p:spPr>
          <a:xfrm>
            <a:off x="885525" y="1434675"/>
            <a:ext cx="907200" cy="825600"/>
          </a:xfrm>
          <a:prstGeom prst="can">
            <a:avLst>
              <a:gd fmla="val 25000" name="adj"/>
            </a:avLst>
          </a:prstGeom>
          <a:solidFill>
            <a:srgbClr val="582E8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19" name="Google Shape;419;p47"/>
          <p:cNvGrpSpPr/>
          <p:nvPr/>
        </p:nvGrpSpPr>
        <p:grpSpPr>
          <a:xfrm>
            <a:off x="942398" y="3276441"/>
            <a:ext cx="793443" cy="905027"/>
            <a:chOff x="2243975" y="3563475"/>
            <a:chExt cx="1109400" cy="1369800"/>
          </a:xfrm>
        </p:grpSpPr>
        <p:sp>
          <p:nvSpPr>
            <p:cNvPr id="420" name="Google Shape;420;p47"/>
            <p:cNvSpPr/>
            <p:nvPr/>
          </p:nvSpPr>
          <p:spPr>
            <a:xfrm>
              <a:off x="2243975" y="3563475"/>
              <a:ext cx="1109400" cy="1369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1" name="Google Shape;421;p47"/>
            <p:cNvCxnSpPr/>
            <p:nvPr/>
          </p:nvCxnSpPr>
          <p:spPr>
            <a:xfrm>
              <a:off x="2361650" y="36895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422" name="Google Shape;422;p47"/>
            <p:cNvCxnSpPr/>
            <p:nvPr/>
          </p:nvCxnSpPr>
          <p:spPr>
            <a:xfrm flipH="1" rot="10800000">
              <a:off x="2361650" y="39079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423" name="Google Shape;423;p47"/>
            <p:cNvCxnSpPr/>
            <p:nvPr/>
          </p:nvCxnSpPr>
          <p:spPr>
            <a:xfrm flipH="1" rot="10800000">
              <a:off x="2361650" y="40183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424" name="Google Shape;424;p47"/>
            <p:cNvCxnSpPr/>
            <p:nvPr/>
          </p:nvCxnSpPr>
          <p:spPr>
            <a:xfrm flipH="1" rot="10800000">
              <a:off x="2371238" y="4118250"/>
              <a:ext cx="570300" cy="11700"/>
            </a:xfrm>
            <a:prstGeom prst="straightConnector1">
              <a:avLst/>
            </a:prstGeom>
            <a:noFill/>
            <a:ln cap="flat" cmpd="sng" w="9525">
              <a:solidFill>
                <a:srgbClr val="595959"/>
              </a:solidFill>
              <a:prstDash val="solid"/>
              <a:round/>
              <a:headEnd len="med" w="med" type="none"/>
              <a:tailEnd len="med" w="med" type="none"/>
            </a:ln>
          </p:spPr>
        </p:cxnSp>
        <p:cxnSp>
          <p:nvCxnSpPr>
            <p:cNvPr id="425" name="Google Shape;425;p47"/>
            <p:cNvCxnSpPr/>
            <p:nvPr/>
          </p:nvCxnSpPr>
          <p:spPr>
            <a:xfrm flipH="1" rot="10800000">
              <a:off x="2374325" y="43390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426" name="Google Shape;426;p47"/>
            <p:cNvCxnSpPr/>
            <p:nvPr/>
          </p:nvCxnSpPr>
          <p:spPr>
            <a:xfrm flipH="1" rot="10800000">
              <a:off x="2374325" y="44494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427" name="Google Shape;427;p47"/>
            <p:cNvCxnSpPr/>
            <p:nvPr/>
          </p:nvCxnSpPr>
          <p:spPr>
            <a:xfrm flipH="1" rot="10800000">
              <a:off x="2374325" y="45598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428" name="Google Shape;428;p47"/>
            <p:cNvCxnSpPr/>
            <p:nvPr/>
          </p:nvCxnSpPr>
          <p:spPr>
            <a:xfrm flipH="1" rot="10800000">
              <a:off x="2374325" y="46702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429" name="Google Shape;429;p47"/>
            <p:cNvCxnSpPr/>
            <p:nvPr/>
          </p:nvCxnSpPr>
          <p:spPr>
            <a:xfrm flipH="1" rot="10800000">
              <a:off x="2371238" y="4770150"/>
              <a:ext cx="570300" cy="11700"/>
            </a:xfrm>
            <a:prstGeom prst="straightConnector1">
              <a:avLst/>
            </a:prstGeom>
            <a:noFill/>
            <a:ln cap="flat" cmpd="sng" w="9525">
              <a:solidFill>
                <a:srgbClr val="595959"/>
              </a:solidFill>
              <a:prstDash val="solid"/>
              <a:round/>
              <a:headEnd len="med" w="med" type="none"/>
              <a:tailEnd len="med" w="med" type="none"/>
            </a:ln>
          </p:spPr>
        </p:cxnSp>
      </p:grpSp>
      <p:sp>
        <p:nvSpPr>
          <p:cNvPr id="430" name="Google Shape;430;p47"/>
          <p:cNvSpPr txBox="1"/>
          <p:nvPr/>
        </p:nvSpPr>
        <p:spPr>
          <a:xfrm>
            <a:off x="1652725" y="1469775"/>
            <a:ext cx="32832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465">
                <a:solidFill>
                  <a:srgbClr val="582E86"/>
                </a:solidFill>
              </a:rPr>
              <a:t>Data itself</a:t>
            </a:r>
            <a:endParaRPr b="1" sz="2865">
              <a:solidFill>
                <a:srgbClr val="582E86"/>
              </a:solidFill>
            </a:endParaRPr>
          </a:p>
        </p:txBody>
      </p:sp>
      <p:sp>
        <p:nvSpPr>
          <p:cNvPr id="431" name="Google Shape;431;p47"/>
          <p:cNvSpPr txBox="1"/>
          <p:nvPr/>
        </p:nvSpPr>
        <p:spPr>
          <a:xfrm>
            <a:off x="1652725" y="3363713"/>
            <a:ext cx="32832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465">
                <a:solidFill>
                  <a:srgbClr val="582E86"/>
                </a:solidFill>
              </a:rPr>
              <a:t>Data descriptor</a:t>
            </a:r>
            <a:br>
              <a:rPr b="1" lang="en" sz="2465">
                <a:solidFill>
                  <a:srgbClr val="582E86"/>
                </a:solidFill>
              </a:rPr>
            </a:br>
            <a:r>
              <a:rPr b="1" lang="en">
                <a:solidFill>
                  <a:srgbClr val="582E86"/>
                </a:solidFill>
              </a:rPr>
              <a:t>(metadata)</a:t>
            </a:r>
            <a:endParaRPr b="1">
              <a:solidFill>
                <a:srgbClr val="582E86"/>
              </a:solidFill>
            </a:endParaRPr>
          </a:p>
        </p:txBody>
      </p:sp>
      <p:cxnSp>
        <p:nvCxnSpPr>
          <p:cNvPr id="432" name="Google Shape;432;p47"/>
          <p:cNvCxnSpPr>
            <a:stCxn id="418" idx="3"/>
            <a:endCxn id="420" idx="0"/>
          </p:cNvCxnSpPr>
          <p:nvPr/>
        </p:nvCxnSpPr>
        <p:spPr>
          <a:xfrm>
            <a:off x="1339125" y="2260275"/>
            <a:ext cx="0" cy="1016100"/>
          </a:xfrm>
          <a:prstGeom prst="straightConnector1">
            <a:avLst/>
          </a:prstGeom>
          <a:noFill/>
          <a:ln cap="flat" cmpd="sng" w="9525">
            <a:solidFill>
              <a:schemeClr val="dk2"/>
            </a:solidFill>
            <a:prstDash val="solid"/>
            <a:round/>
            <a:headEnd len="med" w="med" type="none"/>
            <a:tailEnd len="med" w="med" type="triangle"/>
          </a:ln>
        </p:spPr>
      </p:cxnSp>
      <p:pic>
        <p:nvPicPr>
          <p:cNvPr id="433" name="Google Shape;433;p47"/>
          <p:cNvPicPr preferRelativeResize="0"/>
          <p:nvPr/>
        </p:nvPicPr>
        <p:blipFill>
          <a:blip r:embed="rId3">
            <a:alphaModFix/>
          </a:blip>
          <a:stretch>
            <a:fillRect/>
          </a:stretch>
        </p:blipFill>
        <p:spPr>
          <a:xfrm>
            <a:off x="4813063" y="1145487"/>
            <a:ext cx="907201" cy="907201"/>
          </a:xfrm>
          <a:prstGeom prst="rect">
            <a:avLst/>
          </a:prstGeom>
          <a:noFill/>
          <a:ln>
            <a:noFill/>
          </a:ln>
        </p:spPr>
      </p:pic>
      <p:grpSp>
        <p:nvGrpSpPr>
          <p:cNvPr id="434" name="Google Shape;434;p47"/>
          <p:cNvGrpSpPr/>
          <p:nvPr/>
        </p:nvGrpSpPr>
        <p:grpSpPr>
          <a:xfrm>
            <a:off x="7466955" y="995417"/>
            <a:ext cx="626310" cy="615649"/>
            <a:chOff x="6146923" y="2934728"/>
            <a:chExt cx="793500" cy="905100"/>
          </a:xfrm>
        </p:grpSpPr>
        <p:sp>
          <p:nvSpPr>
            <p:cNvPr id="435" name="Google Shape;435;p47"/>
            <p:cNvSpPr/>
            <p:nvPr/>
          </p:nvSpPr>
          <p:spPr>
            <a:xfrm>
              <a:off x="6146923" y="2934728"/>
              <a:ext cx="793500" cy="9051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36" name="Google Shape;436;p47"/>
            <p:cNvCxnSpPr/>
            <p:nvPr/>
          </p:nvCxnSpPr>
          <p:spPr>
            <a:xfrm flipH="1" rot="10800000">
              <a:off x="6219585" y="3157647"/>
              <a:ext cx="610200" cy="3300"/>
            </a:xfrm>
            <a:prstGeom prst="straightConnector1">
              <a:avLst/>
            </a:prstGeom>
            <a:noFill/>
            <a:ln cap="flat" cmpd="sng" w="9525">
              <a:solidFill>
                <a:srgbClr val="595959"/>
              </a:solidFill>
              <a:prstDash val="solid"/>
              <a:round/>
              <a:headEnd len="med" w="med" type="none"/>
              <a:tailEnd len="med" w="med" type="none"/>
            </a:ln>
          </p:spPr>
        </p:cxnSp>
        <p:cxnSp>
          <p:nvCxnSpPr>
            <p:cNvPr id="437" name="Google Shape;437;p47"/>
            <p:cNvCxnSpPr/>
            <p:nvPr/>
          </p:nvCxnSpPr>
          <p:spPr>
            <a:xfrm rot="10800000">
              <a:off x="6309650" y="3113350"/>
              <a:ext cx="0" cy="591600"/>
            </a:xfrm>
            <a:prstGeom prst="straightConnector1">
              <a:avLst/>
            </a:prstGeom>
            <a:noFill/>
            <a:ln cap="flat" cmpd="sng" w="9525">
              <a:solidFill>
                <a:srgbClr val="595959"/>
              </a:solidFill>
              <a:prstDash val="solid"/>
              <a:round/>
              <a:headEnd len="med" w="med" type="none"/>
              <a:tailEnd len="med" w="med" type="none"/>
            </a:ln>
          </p:spPr>
        </p:cxnSp>
        <p:cxnSp>
          <p:nvCxnSpPr>
            <p:cNvPr id="438" name="Google Shape;438;p47"/>
            <p:cNvCxnSpPr/>
            <p:nvPr/>
          </p:nvCxnSpPr>
          <p:spPr>
            <a:xfrm flipH="1" rot="10800000">
              <a:off x="6219566" y="325094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439" name="Google Shape;439;p47"/>
            <p:cNvCxnSpPr/>
            <p:nvPr/>
          </p:nvCxnSpPr>
          <p:spPr>
            <a:xfrm flipH="1" rot="10800000">
              <a:off x="6220166" y="334034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440" name="Google Shape;440;p47"/>
            <p:cNvCxnSpPr/>
            <p:nvPr/>
          </p:nvCxnSpPr>
          <p:spPr>
            <a:xfrm flipH="1" rot="10800000">
              <a:off x="6220166" y="343059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441" name="Google Shape;441;p47"/>
            <p:cNvCxnSpPr/>
            <p:nvPr/>
          </p:nvCxnSpPr>
          <p:spPr>
            <a:xfrm flipH="1" rot="10800000">
              <a:off x="6220166" y="352084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442" name="Google Shape;442;p47"/>
            <p:cNvCxnSpPr/>
            <p:nvPr/>
          </p:nvCxnSpPr>
          <p:spPr>
            <a:xfrm flipH="1" rot="10800000">
              <a:off x="6220166" y="361109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443" name="Google Shape;443;p47"/>
            <p:cNvCxnSpPr/>
            <p:nvPr/>
          </p:nvCxnSpPr>
          <p:spPr>
            <a:xfrm flipH="1" rot="10800000">
              <a:off x="6220166" y="3701346"/>
              <a:ext cx="610200" cy="3600"/>
            </a:xfrm>
            <a:prstGeom prst="straightConnector1">
              <a:avLst/>
            </a:prstGeom>
            <a:noFill/>
            <a:ln cap="flat" cmpd="sng" w="9525">
              <a:solidFill>
                <a:srgbClr val="595959"/>
              </a:solidFill>
              <a:prstDash val="solid"/>
              <a:round/>
              <a:headEnd len="med" w="med" type="none"/>
              <a:tailEnd len="med" w="med" type="none"/>
            </a:ln>
          </p:spPr>
        </p:cxnSp>
        <p:cxnSp>
          <p:nvCxnSpPr>
            <p:cNvPr id="444" name="Google Shape;444;p47"/>
            <p:cNvCxnSpPr/>
            <p:nvPr/>
          </p:nvCxnSpPr>
          <p:spPr>
            <a:xfrm rot="10800000">
              <a:off x="6488725" y="3104575"/>
              <a:ext cx="4200" cy="598500"/>
            </a:xfrm>
            <a:prstGeom prst="straightConnector1">
              <a:avLst/>
            </a:prstGeom>
            <a:noFill/>
            <a:ln cap="flat" cmpd="sng" w="9525">
              <a:solidFill>
                <a:srgbClr val="595959"/>
              </a:solidFill>
              <a:prstDash val="solid"/>
              <a:round/>
              <a:headEnd len="med" w="med" type="none"/>
              <a:tailEnd len="med" w="med" type="none"/>
            </a:ln>
          </p:spPr>
        </p:cxnSp>
        <p:cxnSp>
          <p:nvCxnSpPr>
            <p:cNvPr id="445" name="Google Shape;445;p47"/>
            <p:cNvCxnSpPr/>
            <p:nvPr/>
          </p:nvCxnSpPr>
          <p:spPr>
            <a:xfrm rot="10800000">
              <a:off x="6659525" y="3104475"/>
              <a:ext cx="3600" cy="599700"/>
            </a:xfrm>
            <a:prstGeom prst="straightConnector1">
              <a:avLst/>
            </a:prstGeom>
            <a:noFill/>
            <a:ln cap="flat" cmpd="sng" w="9525">
              <a:solidFill>
                <a:srgbClr val="595959"/>
              </a:solidFill>
              <a:prstDash val="solid"/>
              <a:round/>
              <a:headEnd len="med" w="med" type="none"/>
              <a:tailEnd len="med" w="med" type="none"/>
            </a:ln>
          </p:spPr>
        </p:cxnSp>
        <p:cxnSp>
          <p:nvCxnSpPr>
            <p:cNvPr id="446" name="Google Shape;446;p47"/>
            <p:cNvCxnSpPr/>
            <p:nvPr/>
          </p:nvCxnSpPr>
          <p:spPr>
            <a:xfrm rot="10800000">
              <a:off x="6830575" y="3104625"/>
              <a:ext cx="4200" cy="601800"/>
            </a:xfrm>
            <a:prstGeom prst="straightConnector1">
              <a:avLst/>
            </a:prstGeom>
            <a:noFill/>
            <a:ln cap="flat" cmpd="sng" w="9525">
              <a:solidFill>
                <a:srgbClr val="595959"/>
              </a:solidFill>
              <a:prstDash val="solid"/>
              <a:round/>
              <a:headEnd len="med" w="med" type="none"/>
              <a:tailEnd len="med" w="med" type="none"/>
            </a:ln>
          </p:spPr>
        </p:cxnSp>
        <p:cxnSp>
          <p:nvCxnSpPr>
            <p:cNvPr id="447" name="Google Shape;447;p47"/>
            <p:cNvCxnSpPr/>
            <p:nvPr/>
          </p:nvCxnSpPr>
          <p:spPr>
            <a:xfrm>
              <a:off x="6235485" y="3027647"/>
              <a:ext cx="216600" cy="0"/>
            </a:xfrm>
            <a:prstGeom prst="straightConnector1">
              <a:avLst/>
            </a:prstGeom>
            <a:noFill/>
            <a:ln cap="flat" cmpd="sng" w="9525">
              <a:solidFill>
                <a:srgbClr val="595959"/>
              </a:solidFill>
              <a:prstDash val="solid"/>
              <a:round/>
              <a:headEnd len="med" w="med" type="none"/>
              <a:tailEnd len="med" w="med" type="none"/>
            </a:ln>
          </p:spPr>
        </p:cxnSp>
      </p:grpSp>
      <p:pic>
        <p:nvPicPr>
          <p:cNvPr id="448" name="Google Shape;448;p47"/>
          <p:cNvPicPr preferRelativeResize="0"/>
          <p:nvPr/>
        </p:nvPicPr>
        <p:blipFill>
          <a:blip r:embed="rId4">
            <a:alphaModFix/>
          </a:blip>
          <a:stretch>
            <a:fillRect/>
          </a:stretch>
        </p:blipFill>
        <p:spPr>
          <a:xfrm>
            <a:off x="7201519" y="1914461"/>
            <a:ext cx="392521" cy="407953"/>
          </a:xfrm>
          <a:prstGeom prst="rect">
            <a:avLst/>
          </a:prstGeom>
          <a:noFill/>
          <a:ln>
            <a:noFill/>
          </a:ln>
        </p:spPr>
      </p:pic>
      <p:pic>
        <p:nvPicPr>
          <p:cNvPr id="449" name="Google Shape;449;p47"/>
          <p:cNvPicPr preferRelativeResize="0"/>
          <p:nvPr/>
        </p:nvPicPr>
        <p:blipFill>
          <a:blip r:embed="rId5">
            <a:alphaModFix/>
          </a:blip>
          <a:stretch>
            <a:fillRect/>
          </a:stretch>
        </p:blipFill>
        <p:spPr>
          <a:xfrm>
            <a:off x="7699852" y="1914472"/>
            <a:ext cx="392521" cy="407953"/>
          </a:xfrm>
          <a:prstGeom prst="rect">
            <a:avLst/>
          </a:prstGeom>
          <a:noFill/>
          <a:ln>
            <a:noFill/>
          </a:ln>
        </p:spPr>
      </p:pic>
      <p:pic>
        <p:nvPicPr>
          <p:cNvPr id="450" name="Google Shape;450;p47"/>
          <p:cNvPicPr preferRelativeResize="0"/>
          <p:nvPr/>
        </p:nvPicPr>
        <p:blipFill>
          <a:blip r:embed="rId6">
            <a:alphaModFix/>
          </a:blip>
          <a:stretch>
            <a:fillRect/>
          </a:stretch>
        </p:blipFill>
        <p:spPr>
          <a:xfrm>
            <a:off x="8216479" y="1914465"/>
            <a:ext cx="392521" cy="407953"/>
          </a:xfrm>
          <a:prstGeom prst="rect">
            <a:avLst/>
          </a:prstGeom>
          <a:noFill/>
          <a:ln>
            <a:noFill/>
          </a:ln>
        </p:spPr>
      </p:pic>
      <p:pic>
        <p:nvPicPr>
          <p:cNvPr id="451" name="Google Shape;451;p47"/>
          <p:cNvPicPr preferRelativeResize="0"/>
          <p:nvPr/>
        </p:nvPicPr>
        <p:blipFill>
          <a:blip r:embed="rId7">
            <a:alphaModFix/>
          </a:blip>
          <a:stretch>
            <a:fillRect/>
          </a:stretch>
        </p:blipFill>
        <p:spPr>
          <a:xfrm>
            <a:off x="5826025" y="1914464"/>
            <a:ext cx="392521" cy="407953"/>
          </a:xfrm>
          <a:prstGeom prst="rect">
            <a:avLst/>
          </a:prstGeom>
          <a:noFill/>
          <a:ln>
            <a:noFill/>
          </a:ln>
        </p:spPr>
      </p:pic>
      <p:pic>
        <p:nvPicPr>
          <p:cNvPr id="452" name="Google Shape;452;p47"/>
          <p:cNvPicPr preferRelativeResize="0"/>
          <p:nvPr/>
        </p:nvPicPr>
        <p:blipFill>
          <a:blip r:embed="rId8">
            <a:alphaModFix/>
          </a:blip>
          <a:stretch>
            <a:fillRect/>
          </a:stretch>
        </p:blipFill>
        <p:spPr>
          <a:xfrm>
            <a:off x="6769640" y="1914456"/>
            <a:ext cx="392521" cy="407953"/>
          </a:xfrm>
          <a:prstGeom prst="rect">
            <a:avLst/>
          </a:prstGeom>
          <a:noFill/>
          <a:ln>
            <a:noFill/>
          </a:ln>
        </p:spPr>
      </p:pic>
      <p:pic>
        <p:nvPicPr>
          <p:cNvPr id="453" name="Google Shape;453;p47"/>
          <p:cNvPicPr preferRelativeResize="0"/>
          <p:nvPr/>
        </p:nvPicPr>
        <p:blipFill>
          <a:blip r:embed="rId9">
            <a:alphaModFix/>
          </a:blip>
          <a:stretch>
            <a:fillRect/>
          </a:stretch>
        </p:blipFill>
        <p:spPr>
          <a:xfrm>
            <a:off x="6291128" y="1914450"/>
            <a:ext cx="392521" cy="407953"/>
          </a:xfrm>
          <a:prstGeom prst="rect">
            <a:avLst/>
          </a:prstGeom>
          <a:noFill/>
          <a:ln>
            <a:noFill/>
          </a:ln>
        </p:spPr>
      </p:pic>
      <p:pic>
        <p:nvPicPr>
          <p:cNvPr id="454" name="Google Shape;454;p47"/>
          <p:cNvPicPr preferRelativeResize="0"/>
          <p:nvPr/>
        </p:nvPicPr>
        <p:blipFill>
          <a:blip r:embed="rId10">
            <a:alphaModFix/>
          </a:blip>
          <a:stretch>
            <a:fillRect/>
          </a:stretch>
        </p:blipFill>
        <p:spPr>
          <a:xfrm>
            <a:off x="7383625" y="2800350"/>
            <a:ext cx="673650" cy="673650"/>
          </a:xfrm>
          <a:prstGeom prst="rect">
            <a:avLst/>
          </a:prstGeom>
          <a:noFill/>
          <a:ln>
            <a:noFill/>
          </a:ln>
        </p:spPr>
      </p:pic>
      <p:pic>
        <p:nvPicPr>
          <p:cNvPr id="455" name="Google Shape;455;p47"/>
          <p:cNvPicPr preferRelativeResize="0"/>
          <p:nvPr/>
        </p:nvPicPr>
        <p:blipFill>
          <a:blip r:embed="rId11">
            <a:alphaModFix/>
          </a:blip>
          <a:stretch>
            <a:fillRect/>
          </a:stretch>
        </p:blipFill>
        <p:spPr>
          <a:xfrm>
            <a:off x="5997338" y="3709862"/>
            <a:ext cx="480642" cy="497078"/>
          </a:xfrm>
          <a:prstGeom prst="rect">
            <a:avLst/>
          </a:prstGeom>
          <a:noFill/>
          <a:ln>
            <a:noFill/>
          </a:ln>
        </p:spPr>
      </p:pic>
      <p:pic>
        <p:nvPicPr>
          <p:cNvPr id="456" name="Google Shape;456;p47"/>
          <p:cNvPicPr preferRelativeResize="0"/>
          <p:nvPr/>
        </p:nvPicPr>
        <p:blipFill>
          <a:blip r:embed="rId12">
            <a:alphaModFix/>
          </a:blip>
          <a:stretch>
            <a:fillRect/>
          </a:stretch>
        </p:blipFill>
        <p:spPr>
          <a:xfrm>
            <a:off x="8138277" y="3931264"/>
            <a:ext cx="349100" cy="357395"/>
          </a:xfrm>
          <a:prstGeom prst="rect">
            <a:avLst/>
          </a:prstGeom>
          <a:noFill/>
          <a:ln>
            <a:noFill/>
          </a:ln>
        </p:spPr>
      </p:pic>
      <p:pic>
        <p:nvPicPr>
          <p:cNvPr id="457" name="Google Shape;457;p47"/>
          <p:cNvPicPr preferRelativeResize="0"/>
          <p:nvPr/>
        </p:nvPicPr>
        <p:blipFill>
          <a:blip r:embed="rId13">
            <a:alphaModFix/>
          </a:blip>
          <a:stretch>
            <a:fillRect/>
          </a:stretch>
        </p:blipFill>
        <p:spPr>
          <a:xfrm>
            <a:off x="8052550" y="3796512"/>
            <a:ext cx="316325" cy="323825"/>
          </a:xfrm>
          <a:prstGeom prst="rect">
            <a:avLst/>
          </a:prstGeom>
          <a:noFill/>
          <a:ln>
            <a:noFill/>
          </a:ln>
        </p:spPr>
      </p:pic>
      <p:pic>
        <p:nvPicPr>
          <p:cNvPr id="458" name="Google Shape;458;p47"/>
          <p:cNvPicPr preferRelativeResize="0"/>
          <p:nvPr/>
        </p:nvPicPr>
        <p:blipFill>
          <a:blip r:embed="rId14">
            <a:alphaModFix/>
          </a:blip>
          <a:stretch>
            <a:fillRect/>
          </a:stretch>
        </p:blipFill>
        <p:spPr>
          <a:xfrm>
            <a:off x="7067800" y="3709871"/>
            <a:ext cx="480642" cy="497078"/>
          </a:xfrm>
          <a:prstGeom prst="rect">
            <a:avLst/>
          </a:prstGeom>
          <a:noFill/>
          <a:ln>
            <a:noFill/>
          </a:ln>
        </p:spPr>
      </p:pic>
      <p:pic>
        <p:nvPicPr>
          <p:cNvPr id="459" name="Google Shape;459;p47"/>
          <p:cNvPicPr preferRelativeResize="0"/>
          <p:nvPr/>
        </p:nvPicPr>
        <p:blipFill>
          <a:blip r:embed="rId15">
            <a:alphaModFix/>
          </a:blip>
          <a:stretch>
            <a:fillRect/>
          </a:stretch>
        </p:blipFill>
        <p:spPr>
          <a:xfrm>
            <a:off x="6704173" y="1082048"/>
            <a:ext cx="497100" cy="497100"/>
          </a:xfrm>
          <a:prstGeom prst="rect">
            <a:avLst/>
          </a:prstGeom>
          <a:noFill/>
          <a:ln>
            <a:noFill/>
          </a:ln>
        </p:spPr>
      </p:pic>
      <p:pic>
        <p:nvPicPr>
          <p:cNvPr id="460" name="Google Shape;460;p47"/>
          <p:cNvPicPr preferRelativeResize="0"/>
          <p:nvPr/>
        </p:nvPicPr>
        <p:blipFill>
          <a:blip r:embed="rId8">
            <a:alphaModFix/>
          </a:blip>
          <a:stretch>
            <a:fillRect/>
          </a:stretch>
        </p:blipFill>
        <p:spPr>
          <a:xfrm>
            <a:off x="6524300" y="3708643"/>
            <a:ext cx="436575" cy="453731"/>
          </a:xfrm>
          <a:prstGeom prst="rect">
            <a:avLst/>
          </a:prstGeom>
          <a:noFill/>
          <a:ln>
            <a:noFill/>
          </a:ln>
        </p:spPr>
      </p:pic>
      <p:pic>
        <p:nvPicPr>
          <p:cNvPr id="461" name="Google Shape;461;p47"/>
          <p:cNvPicPr preferRelativeResize="0"/>
          <p:nvPr/>
        </p:nvPicPr>
        <p:blipFill>
          <a:blip r:embed="rId16">
            <a:alphaModFix/>
          </a:blip>
          <a:stretch>
            <a:fillRect/>
          </a:stretch>
        </p:blipFill>
        <p:spPr>
          <a:xfrm>
            <a:off x="7537950" y="3740113"/>
            <a:ext cx="436575" cy="436575"/>
          </a:xfrm>
          <a:prstGeom prst="rect">
            <a:avLst/>
          </a:prstGeom>
          <a:noFill/>
          <a:ln>
            <a:noFill/>
          </a:ln>
        </p:spPr>
      </p:pic>
      <p:pic>
        <p:nvPicPr>
          <p:cNvPr id="462" name="Google Shape;462;p47"/>
          <p:cNvPicPr preferRelativeResize="0"/>
          <p:nvPr/>
        </p:nvPicPr>
        <p:blipFill>
          <a:blip r:embed="rId17">
            <a:alphaModFix/>
          </a:blip>
          <a:stretch>
            <a:fillRect/>
          </a:stretch>
        </p:blipFill>
        <p:spPr>
          <a:xfrm>
            <a:off x="8619988" y="3774988"/>
            <a:ext cx="436575" cy="436575"/>
          </a:xfrm>
          <a:prstGeom prst="rect">
            <a:avLst/>
          </a:prstGeom>
          <a:noFill/>
          <a:ln>
            <a:noFill/>
          </a:ln>
        </p:spPr>
      </p:pic>
      <p:pic>
        <p:nvPicPr>
          <p:cNvPr id="463" name="Google Shape;463;p47"/>
          <p:cNvPicPr preferRelativeResize="0"/>
          <p:nvPr/>
        </p:nvPicPr>
        <p:blipFill>
          <a:blip r:embed="rId18">
            <a:alphaModFix/>
          </a:blip>
          <a:stretch>
            <a:fillRect/>
          </a:stretch>
        </p:blipFill>
        <p:spPr>
          <a:xfrm>
            <a:off x="6641763" y="2967654"/>
            <a:ext cx="506447" cy="506346"/>
          </a:xfrm>
          <a:prstGeom prst="rect">
            <a:avLst/>
          </a:prstGeom>
          <a:noFill/>
          <a:ln>
            <a:noFill/>
          </a:ln>
        </p:spPr>
      </p:pic>
      <p:pic>
        <p:nvPicPr>
          <p:cNvPr id="464" name="Google Shape;464;p47"/>
          <p:cNvPicPr preferRelativeResize="0"/>
          <p:nvPr/>
        </p:nvPicPr>
        <p:blipFill>
          <a:blip r:embed="rId19">
            <a:alphaModFix/>
          </a:blip>
          <a:stretch>
            <a:fillRect/>
          </a:stretch>
        </p:blipFill>
        <p:spPr>
          <a:xfrm>
            <a:off x="6972678" y="2800350"/>
            <a:ext cx="506447" cy="506346"/>
          </a:xfrm>
          <a:prstGeom prst="rect">
            <a:avLst/>
          </a:prstGeom>
          <a:noFill/>
          <a:ln>
            <a:noFill/>
          </a:ln>
        </p:spPr>
      </p:pic>
      <p:pic>
        <p:nvPicPr>
          <p:cNvPr id="465" name="Google Shape;465;p47"/>
          <p:cNvPicPr preferRelativeResize="0"/>
          <p:nvPr/>
        </p:nvPicPr>
        <p:blipFill>
          <a:blip r:embed="rId17">
            <a:alphaModFix/>
          </a:blip>
          <a:stretch>
            <a:fillRect/>
          </a:stretch>
        </p:blipFill>
        <p:spPr>
          <a:xfrm>
            <a:off x="8577013" y="1900150"/>
            <a:ext cx="436575" cy="436575"/>
          </a:xfrm>
          <a:prstGeom prst="rect">
            <a:avLst/>
          </a:prstGeom>
          <a:noFill/>
          <a:ln>
            <a:noFill/>
          </a:ln>
        </p:spPr>
      </p:pic>
      <p:pic>
        <p:nvPicPr>
          <p:cNvPr id="466" name="Google Shape;466;p47"/>
          <p:cNvPicPr preferRelativeResize="0"/>
          <p:nvPr/>
        </p:nvPicPr>
        <p:blipFill>
          <a:blip r:embed="rId20">
            <a:alphaModFix/>
          </a:blip>
          <a:stretch>
            <a:fillRect/>
          </a:stretch>
        </p:blipFill>
        <p:spPr>
          <a:xfrm>
            <a:off x="4813075" y="3070100"/>
            <a:ext cx="985550" cy="1016101"/>
          </a:xfrm>
          <a:prstGeom prst="rect">
            <a:avLst/>
          </a:prstGeom>
          <a:noFill/>
          <a:ln>
            <a:noFill/>
          </a:ln>
        </p:spPr>
      </p:pic>
      <p:sp>
        <p:nvSpPr>
          <p:cNvPr id="467" name="Google Shape;467;p47"/>
          <p:cNvSpPr/>
          <p:nvPr/>
        </p:nvSpPr>
        <p:spPr>
          <a:xfrm>
            <a:off x="4742025" y="604275"/>
            <a:ext cx="4271700" cy="1967400"/>
          </a:xfrm>
          <a:prstGeom prst="roundRect">
            <a:avLst>
              <a:gd fmla="val 16667" name="adj"/>
            </a:avLst>
          </a:prstGeom>
          <a:solidFill>
            <a:srgbClr val="FFFFFF">
              <a:alpha val="72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dictionaries and codebooks</a:t>
            </a:r>
            <a:endParaRPr/>
          </a:p>
        </p:txBody>
      </p:sp>
      <p:sp>
        <p:nvSpPr>
          <p:cNvPr id="473" name="Google Shape;473;p48"/>
          <p:cNvSpPr txBox="1"/>
          <p:nvPr>
            <p:ph idx="1" type="body"/>
          </p:nvPr>
        </p:nvSpPr>
        <p:spPr>
          <a:xfrm>
            <a:off x="628650" y="1148965"/>
            <a:ext cx="7886700" cy="3205800"/>
          </a:xfrm>
          <a:prstGeom prst="rect">
            <a:avLst/>
          </a:prstGeom>
        </p:spPr>
        <p:txBody>
          <a:bodyPr anchorCtr="0" anchor="t" bIns="34275" lIns="68575" spcFirstLastPara="1" rIns="68575" wrap="square" tIns="34275">
            <a:noAutofit/>
          </a:bodyPr>
          <a:lstStyle/>
          <a:p>
            <a:pPr indent="0" lvl="0" marL="0" rtl="0" algn="l">
              <a:lnSpc>
                <a:spcPct val="115000"/>
              </a:lnSpc>
              <a:spcBef>
                <a:spcPts val="2400"/>
              </a:spcBef>
              <a:spcAft>
                <a:spcPts val="0"/>
              </a:spcAft>
              <a:buNone/>
            </a:pPr>
            <a:r>
              <a:rPr lang="en"/>
              <a:t>Let’s explore this example</a:t>
            </a:r>
            <a:br>
              <a:rPr lang="en"/>
            </a:br>
            <a:br>
              <a:rPr lang="en"/>
            </a:br>
            <a:r>
              <a:rPr lang="en"/>
              <a:t>The association between rainforest disturbance and recovery, tree community composition, and community traits in the Yangambi area in the Democratic Republic of the Congo</a:t>
            </a:r>
            <a:endParaRPr/>
          </a:p>
          <a:p>
            <a:pPr indent="0" lvl="0" marL="0" rtl="0" algn="l">
              <a:lnSpc>
                <a:spcPct val="115000"/>
              </a:lnSpc>
              <a:spcBef>
                <a:spcPts val="2400"/>
              </a:spcBef>
              <a:spcAft>
                <a:spcPts val="600"/>
              </a:spcAft>
              <a:buNone/>
            </a:pPr>
            <a:r>
              <a:rPr lang="en"/>
              <a:t>Information and data analyses and plots: </a:t>
            </a:r>
            <a:r>
              <a:rPr lang="en" u="sng">
                <a:solidFill>
                  <a:schemeClr val="hlink"/>
                </a:solidFill>
                <a:hlinkClick r:id="rId3"/>
              </a:rPr>
              <a:t>https://zenodo.org/record/6979778#.Y5d1ZbLMKeM</a:t>
            </a:r>
            <a:br>
              <a:rPr lang="en"/>
            </a:br>
            <a:r>
              <a:rPr lang="en"/>
              <a:t>Publication: </a:t>
            </a:r>
            <a:br>
              <a:rPr lang="en"/>
            </a:br>
            <a:r>
              <a:rPr lang="en" sz="1100" u="sng">
                <a:solidFill>
                  <a:schemeClr val="hlink"/>
                </a:solidFill>
                <a:latin typeface="Arial"/>
                <a:ea typeface="Arial"/>
                <a:cs typeface="Arial"/>
                <a:sym typeface="Arial"/>
                <a:hlinkClick r:id="rId4"/>
              </a:rPr>
              <a:t>https://doi.org/10.1017/S0266467422000347</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9"/>
          <p:cNvSpPr txBox="1"/>
          <p:nvPr/>
        </p:nvSpPr>
        <p:spPr>
          <a:xfrm>
            <a:off x="5160550" y="3782050"/>
            <a:ext cx="1767000" cy="3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500">
                <a:solidFill>
                  <a:srgbClr val="109E9A"/>
                </a:solidFill>
              </a:rPr>
              <a:t>Human findable</a:t>
            </a:r>
            <a:endParaRPr b="1" sz="1500">
              <a:solidFill>
                <a:srgbClr val="109E9A"/>
              </a:solidFill>
            </a:endParaRPr>
          </a:p>
        </p:txBody>
      </p:sp>
      <p:sp>
        <p:nvSpPr>
          <p:cNvPr id="479" name="Google Shape;479;p49"/>
          <p:cNvSpPr txBox="1"/>
          <p:nvPr/>
        </p:nvSpPr>
        <p:spPr>
          <a:xfrm>
            <a:off x="7204526" y="3782050"/>
            <a:ext cx="18162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500">
                <a:solidFill>
                  <a:srgbClr val="109E9A"/>
                </a:solidFill>
              </a:rPr>
              <a:t>Machine findable</a:t>
            </a:r>
            <a:endParaRPr b="1" sz="1500">
              <a:solidFill>
                <a:srgbClr val="109E9A"/>
              </a:solidFill>
            </a:endParaRPr>
          </a:p>
        </p:txBody>
      </p:sp>
      <p:grpSp>
        <p:nvGrpSpPr>
          <p:cNvPr id="480" name="Google Shape;480;p49"/>
          <p:cNvGrpSpPr/>
          <p:nvPr/>
        </p:nvGrpSpPr>
        <p:grpSpPr>
          <a:xfrm>
            <a:off x="5752455" y="2571749"/>
            <a:ext cx="583212" cy="698324"/>
            <a:chOff x="2243975" y="3563475"/>
            <a:chExt cx="1109400" cy="1369800"/>
          </a:xfrm>
        </p:grpSpPr>
        <p:sp>
          <p:nvSpPr>
            <p:cNvPr id="481" name="Google Shape;481;p49"/>
            <p:cNvSpPr/>
            <p:nvPr/>
          </p:nvSpPr>
          <p:spPr>
            <a:xfrm>
              <a:off x="2243975" y="3563475"/>
              <a:ext cx="1109400" cy="1369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2" name="Google Shape;482;p49"/>
            <p:cNvCxnSpPr/>
            <p:nvPr/>
          </p:nvCxnSpPr>
          <p:spPr>
            <a:xfrm>
              <a:off x="2361650" y="3689525"/>
              <a:ext cx="302700" cy="0"/>
            </a:xfrm>
            <a:prstGeom prst="straightConnector1">
              <a:avLst/>
            </a:prstGeom>
            <a:noFill/>
            <a:ln cap="flat" cmpd="sng" w="9525">
              <a:solidFill>
                <a:srgbClr val="595959"/>
              </a:solidFill>
              <a:prstDash val="solid"/>
              <a:round/>
              <a:headEnd len="sm" w="sm" type="none"/>
              <a:tailEnd len="sm" w="sm" type="none"/>
            </a:ln>
          </p:spPr>
        </p:cxnSp>
        <p:cxnSp>
          <p:nvCxnSpPr>
            <p:cNvPr id="483" name="Google Shape;483;p49"/>
            <p:cNvCxnSpPr/>
            <p:nvPr/>
          </p:nvCxnSpPr>
          <p:spPr>
            <a:xfrm flipH="1" rot="10800000">
              <a:off x="2361650" y="3907950"/>
              <a:ext cx="848700" cy="1200"/>
            </a:xfrm>
            <a:prstGeom prst="straightConnector1">
              <a:avLst/>
            </a:prstGeom>
            <a:noFill/>
            <a:ln cap="flat" cmpd="sng" w="9525">
              <a:solidFill>
                <a:srgbClr val="595959"/>
              </a:solidFill>
              <a:prstDash val="solid"/>
              <a:round/>
              <a:headEnd len="sm" w="sm" type="none"/>
              <a:tailEnd len="sm" w="sm" type="none"/>
            </a:ln>
          </p:spPr>
        </p:cxnSp>
        <p:cxnSp>
          <p:nvCxnSpPr>
            <p:cNvPr id="484" name="Google Shape;484;p49"/>
            <p:cNvCxnSpPr/>
            <p:nvPr/>
          </p:nvCxnSpPr>
          <p:spPr>
            <a:xfrm flipH="1" rot="10800000">
              <a:off x="2361650" y="4018350"/>
              <a:ext cx="848700" cy="1200"/>
            </a:xfrm>
            <a:prstGeom prst="straightConnector1">
              <a:avLst/>
            </a:prstGeom>
            <a:noFill/>
            <a:ln cap="flat" cmpd="sng" w="9525">
              <a:solidFill>
                <a:srgbClr val="595959"/>
              </a:solidFill>
              <a:prstDash val="solid"/>
              <a:round/>
              <a:headEnd len="sm" w="sm" type="none"/>
              <a:tailEnd len="sm" w="sm" type="none"/>
            </a:ln>
          </p:spPr>
        </p:cxnSp>
        <p:cxnSp>
          <p:nvCxnSpPr>
            <p:cNvPr id="485" name="Google Shape;485;p49"/>
            <p:cNvCxnSpPr/>
            <p:nvPr/>
          </p:nvCxnSpPr>
          <p:spPr>
            <a:xfrm flipH="1" rot="10800000">
              <a:off x="2371238" y="4118250"/>
              <a:ext cx="570300" cy="11700"/>
            </a:xfrm>
            <a:prstGeom prst="straightConnector1">
              <a:avLst/>
            </a:prstGeom>
            <a:noFill/>
            <a:ln cap="flat" cmpd="sng" w="9525">
              <a:solidFill>
                <a:srgbClr val="595959"/>
              </a:solidFill>
              <a:prstDash val="solid"/>
              <a:round/>
              <a:headEnd len="sm" w="sm" type="none"/>
              <a:tailEnd len="sm" w="sm" type="none"/>
            </a:ln>
          </p:spPr>
        </p:cxnSp>
        <p:cxnSp>
          <p:nvCxnSpPr>
            <p:cNvPr id="486" name="Google Shape;486;p49"/>
            <p:cNvCxnSpPr/>
            <p:nvPr/>
          </p:nvCxnSpPr>
          <p:spPr>
            <a:xfrm flipH="1" rot="10800000">
              <a:off x="2374325" y="4339050"/>
              <a:ext cx="848700" cy="1200"/>
            </a:xfrm>
            <a:prstGeom prst="straightConnector1">
              <a:avLst/>
            </a:prstGeom>
            <a:noFill/>
            <a:ln cap="flat" cmpd="sng" w="9525">
              <a:solidFill>
                <a:srgbClr val="595959"/>
              </a:solidFill>
              <a:prstDash val="solid"/>
              <a:round/>
              <a:headEnd len="sm" w="sm" type="none"/>
              <a:tailEnd len="sm" w="sm" type="none"/>
            </a:ln>
          </p:spPr>
        </p:cxnSp>
        <p:cxnSp>
          <p:nvCxnSpPr>
            <p:cNvPr id="487" name="Google Shape;487;p49"/>
            <p:cNvCxnSpPr/>
            <p:nvPr/>
          </p:nvCxnSpPr>
          <p:spPr>
            <a:xfrm flipH="1" rot="10800000">
              <a:off x="2374325" y="4449450"/>
              <a:ext cx="848700" cy="1200"/>
            </a:xfrm>
            <a:prstGeom prst="straightConnector1">
              <a:avLst/>
            </a:prstGeom>
            <a:noFill/>
            <a:ln cap="flat" cmpd="sng" w="9525">
              <a:solidFill>
                <a:srgbClr val="595959"/>
              </a:solidFill>
              <a:prstDash val="solid"/>
              <a:round/>
              <a:headEnd len="sm" w="sm" type="none"/>
              <a:tailEnd len="sm" w="sm" type="none"/>
            </a:ln>
          </p:spPr>
        </p:cxnSp>
        <p:cxnSp>
          <p:nvCxnSpPr>
            <p:cNvPr id="488" name="Google Shape;488;p49"/>
            <p:cNvCxnSpPr/>
            <p:nvPr/>
          </p:nvCxnSpPr>
          <p:spPr>
            <a:xfrm flipH="1" rot="10800000">
              <a:off x="2374325" y="4559850"/>
              <a:ext cx="848700" cy="1200"/>
            </a:xfrm>
            <a:prstGeom prst="straightConnector1">
              <a:avLst/>
            </a:prstGeom>
            <a:noFill/>
            <a:ln cap="flat" cmpd="sng" w="9525">
              <a:solidFill>
                <a:srgbClr val="595959"/>
              </a:solidFill>
              <a:prstDash val="solid"/>
              <a:round/>
              <a:headEnd len="sm" w="sm" type="none"/>
              <a:tailEnd len="sm" w="sm" type="none"/>
            </a:ln>
          </p:spPr>
        </p:cxnSp>
        <p:cxnSp>
          <p:nvCxnSpPr>
            <p:cNvPr id="489" name="Google Shape;489;p49"/>
            <p:cNvCxnSpPr/>
            <p:nvPr/>
          </p:nvCxnSpPr>
          <p:spPr>
            <a:xfrm flipH="1" rot="10800000">
              <a:off x="2374325" y="4670250"/>
              <a:ext cx="848700" cy="1200"/>
            </a:xfrm>
            <a:prstGeom prst="straightConnector1">
              <a:avLst/>
            </a:prstGeom>
            <a:noFill/>
            <a:ln cap="flat" cmpd="sng" w="9525">
              <a:solidFill>
                <a:srgbClr val="595959"/>
              </a:solidFill>
              <a:prstDash val="solid"/>
              <a:round/>
              <a:headEnd len="sm" w="sm" type="none"/>
              <a:tailEnd len="sm" w="sm" type="none"/>
            </a:ln>
          </p:spPr>
        </p:cxnSp>
        <p:cxnSp>
          <p:nvCxnSpPr>
            <p:cNvPr id="490" name="Google Shape;490;p49"/>
            <p:cNvCxnSpPr/>
            <p:nvPr/>
          </p:nvCxnSpPr>
          <p:spPr>
            <a:xfrm flipH="1" rot="10800000">
              <a:off x="2371238" y="4770150"/>
              <a:ext cx="570300" cy="11700"/>
            </a:xfrm>
            <a:prstGeom prst="straightConnector1">
              <a:avLst/>
            </a:prstGeom>
            <a:noFill/>
            <a:ln cap="flat" cmpd="sng" w="9525">
              <a:solidFill>
                <a:srgbClr val="595959"/>
              </a:solidFill>
              <a:prstDash val="solid"/>
              <a:round/>
              <a:headEnd len="sm" w="sm" type="none"/>
              <a:tailEnd len="sm" w="sm" type="none"/>
            </a:ln>
          </p:spPr>
        </p:cxnSp>
      </p:grpSp>
      <p:grpSp>
        <p:nvGrpSpPr>
          <p:cNvPr id="491" name="Google Shape;491;p49"/>
          <p:cNvGrpSpPr/>
          <p:nvPr/>
        </p:nvGrpSpPr>
        <p:grpSpPr>
          <a:xfrm>
            <a:off x="7410072" y="2571757"/>
            <a:ext cx="583212" cy="698324"/>
            <a:chOff x="5270675" y="3654750"/>
            <a:chExt cx="1109400" cy="1369800"/>
          </a:xfrm>
        </p:grpSpPr>
        <p:sp>
          <p:nvSpPr>
            <p:cNvPr id="492" name="Google Shape;492;p49"/>
            <p:cNvSpPr/>
            <p:nvPr/>
          </p:nvSpPr>
          <p:spPr>
            <a:xfrm>
              <a:off x="5270675" y="3654750"/>
              <a:ext cx="1109400" cy="1369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3" name="Google Shape;493;p49"/>
            <p:cNvCxnSpPr/>
            <p:nvPr/>
          </p:nvCxnSpPr>
          <p:spPr>
            <a:xfrm>
              <a:off x="5388350" y="3780800"/>
              <a:ext cx="302700" cy="0"/>
            </a:xfrm>
            <a:prstGeom prst="straightConnector1">
              <a:avLst/>
            </a:prstGeom>
            <a:noFill/>
            <a:ln cap="flat" cmpd="sng" w="9525">
              <a:solidFill>
                <a:srgbClr val="595959"/>
              </a:solidFill>
              <a:prstDash val="solid"/>
              <a:round/>
              <a:headEnd len="sm" w="sm" type="none"/>
              <a:tailEnd len="sm" w="sm" type="none"/>
            </a:ln>
          </p:spPr>
        </p:cxnSp>
        <p:cxnSp>
          <p:nvCxnSpPr>
            <p:cNvPr id="494" name="Google Shape;494;p49"/>
            <p:cNvCxnSpPr/>
            <p:nvPr/>
          </p:nvCxnSpPr>
          <p:spPr>
            <a:xfrm>
              <a:off x="5478075" y="3828775"/>
              <a:ext cx="302700" cy="0"/>
            </a:xfrm>
            <a:prstGeom prst="straightConnector1">
              <a:avLst/>
            </a:prstGeom>
            <a:noFill/>
            <a:ln cap="flat" cmpd="sng" w="9525">
              <a:solidFill>
                <a:srgbClr val="595959"/>
              </a:solidFill>
              <a:prstDash val="solid"/>
              <a:round/>
              <a:headEnd len="sm" w="sm" type="none"/>
              <a:tailEnd len="sm" w="sm" type="none"/>
            </a:ln>
          </p:spPr>
        </p:cxnSp>
        <p:cxnSp>
          <p:nvCxnSpPr>
            <p:cNvPr id="495" name="Google Shape;495;p49"/>
            <p:cNvCxnSpPr/>
            <p:nvPr/>
          </p:nvCxnSpPr>
          <p:spPr>
            <a:xfrm>
              <a:off x="5584525" y="3893450"/>
              <a:ext cx="302700" cy="0"/>
            </a:xfrm>
            <a:prstGeom prst="straightConnector1">
              <a:avLst/>
            </a:prstGeom>
            <a:noFill/>
            <a:ln cap="flat" cmpd="sng" w="9525">
              <a:solidFill>
                <a:srgbClr val="595959"/>
              </a:solidFill>
              <a:prstDash val="solid"/>
              <a:round/>
              <a:headEnd len="sm" w="sm" type="none"/>
              <a:tailEnd len="sm" w="sm" type="none"/>
            </a:ln>
          </p:spPr>
        </p:cxnSp>
        <p:cxnSp>
          <p:nvCxnSpPr>
            <p:cNvPr id="496" name="Google Shape;496;p49"/>
            <p:cNvCxnSpPr/>
            <p:nvPr/>
          </p:nvCxnSpPr>
          <p:spPr>
            <a:xfrm>
              <a:off x="5388350" y="3962300"/>
              <a:ext cx="302700" cy="0"/>
            </a:xfrm>
            <a:prstGeom prst="straightConnector1">
              <a:avLst/>
            </a:prstGeom>
            <a:noFill/>
            <a:ln cap="flat" cmpd="sng" w="9525">
              <a:solidFill>
                <a:srgbClr val="595959"/>
              </a:solidFill>
              <a:prstDash val="solid"/>
              <a:round/>
              <a:headEnd len="sm" w="sm" type="none"/>
              <a:tailEnd len="sm" w="sm" type="none"/>
            </a:ln>
          </p:spPr>
        </p:cxnSp>
        <p:cxnSp>
          <p:nvCxnSpPr>
            <p:cNvPr id="497" name="Google Shape;497;p49"/>
            <p:cNvCxnSpPr/>
            <p:nvPr/>
          </p:nvCxnSpPr>
          <p:spPr>
            <a:xfrm>
              <a:off x="5388350" y="4022775"/>
              <a:ext cx="302700" cy="0"/>
            </a:xfrm>
            <a:prstGeom prst="straightConnector1">
              <a:avLst/>
            </a:prstGeom>
            <a:noFill/>
            <a:ln cap="flat" cmpd="sng" w="9525">
              <a:solidFill>
                <a:srgbClr val="595959"/>
              </a:solidFill>
              <a:prstDash val="solid"/>
              <a:round/>
              <a:headEnd len="sm" w="sm" type="none"/>
              <a:tailEnd len="sm" w="sm" type="none"/>
            </a:ln>
          </p:spPr>
        </p:cxnSp>
        <p:cxnSp>
          <p:nvCxnSpPr>
            <p:cNvPr id="498" name="Google Shape;498;p49"/>
            <p:cNvCxnSpPr/>
            <p:nvPr/>
          </p:nvCxnSpPr>
          <p:spPr>
            <a:xfrm>
              <a:off x="5503175" y="4083275"/>
              <a:ext cx="302700" cy="0"/>
            </a:xfrm>
            <a:prstGeom prst="straightConnector1">
              <a:avLst/>
            </a:prstGeom>
            <a:noFill/>
            <a:ln cap="flat" cmpd="sng" w="9525">
              <a:solidFill>
                <a:srgbClr val="595959"/>
              </a:solidFill>
              <a:prstDash val="solid"/>
              <a:round/>
              <a:headEnd len="sm" w="sm" type="none"/>
              <a:tailEnd len="sm" w="sm" type="none"/>
            </a:ln>
          </p:spPr>
        </p:cxnSp>
        <p:cxnSp>
          <p:nvCxnSpPr>
            <p:cNvPr id="499" name="Google Shape;499;p49"/>
            <p:cNvCxnSpPr/>
            <p:nvPr/>
          </p:nvCxnSpPr>
          <p:spPr>
            <a:xfrm>
              <a:off x="5503175" y="4127050"/>
              <a:ext cx="302700" cy="0"/>
            </a:xfrm>
            <a:prstGeom prst="straightConnector1">
              <a:avLst/>
            </a:prstGeom>
            <a:noFill/>
            <a:ln cap="flat" cmpd="sng" w="9525">
              <a:solidFill>
                <a:srgbClr val="595959"/>
              </a:solidFill>
              <a:prstDash val="solid"/>
              <a:round/>
              <a:headEnd len="sm" w="sm" type="none"/>
              <a:tailEnd len="sm" w="sm" type="none"/>
            </a:ln>
          </p:spPr>
        </p:cxnSp>
        <p:cxnSp>
          <p:nvCxnSpPr>
            <p:cNvPr id="500" name="Google Shape;500;p49"/>
            <p:cNvCxnSpPr/>
            <p:nvPr/>
          </p:nvCxnSpPr>
          <p:spPr>
            <a:xfrm>
              <a:off x="5521875" y="4170825"/>
              <a:ext cx="302700" cy="0"/>
            </a:xfrm>
            <a:prstGeom prst="straightConnector1">
              <a:avLst/>
            </a:prstGeom>
            <a:noFill/>
            <a:ln cap="flat" cmpd="sng" w="9525">
              <a:solidFill>
                <a:srgbClr val="595959"/>
              </a:solidFill>
              <a:prstDash val="solid"/>
              <a:round/>
              <a:headEnd len="sm" w="sm" type="none"/>
              <a:tailEnd len="sm" w="sm" type="none"/>
            </a:ln>
          </p:spPr>
        </p:cxnSp>
        <p:cxnSp>
          <p:nvCxnSpPr>
            <p:cNvPr id="501" name="Google Shape;501;p49"/>
            <p:cNvCxnSpPr/>
            <p:nvPr/>
          </p:nvCxnSpPr>
          <p:spPr>
            <a:xfrm>
              <a:off x="5628300" y="4210425"/>
              <a:ext cx="302700" cy="0"/>
            </a:xfrm>
            <a:prstGeom prst="straightConnector1">
              <a:avLst/>
            </a:prstGeom>
            <a:noFill/>
            <a:ln cap="flat" cmpd="sng" w="9525">
              <a:solidFill>
                <a:srgbClr val="595959"/>
              </a:solidFill>
              <a:prstDash val="solid"/>
              <a:round/>
              <a:headEnd len="sm" w="sm" type="none"/>
              <a:tailEnd len="sm" w="sm" type="none"/>
            </a:ln>
          </p:spPr>
        </p:cxnSp>
        <p:cxnSp>
          <p:nvCxnSpPr>
            <p:cNvPr id="502" name="Google Shape;502;p49"/>
            <p:cNvCxnSpPr/>
            <p:nvPr/>
          </p:nvCxnSpPr>
          <p:spPr>
            <a:xfrm>
              <a:off x="5628300" y="4250025"/>
              <a:ext cx="302700" cy="0"/>
            </a:xfrm>
            <a:prstGeom prst="straightConnector1">
              <a:avLst/>
            </a:prstGeom>
            <a:noFill/>
            <a:ln cap="flat" cmpd="sng" w="9525">
              <a:solidFill>
                <a:srgbClr val="595959"/>
              </a:solidFill>
              <a:prstDash val="solid"/>
              <a:round/>
              <a:headEnd len="sm" w="sm" type="none"/>
              <a:tailEnd len="sm" w="sm" type="none"/>
            </a:ln>
          </p:spPr>
        </p:cxnSp>
        <p:cxnSp>
          <p:nvCxnSpPr>
            <p:cNvPr id="503" name="Google Shape;503;p49"/>
            <p:cNvCxnSpPr/>
            <p:nvPr/>
          </p:nvCxnSpPr>
          <p:spPr>
            <a:xfrm>
              <a:off x="5408875" y="4297975"/>
              <a:ext cx="302700" cy="0"/>
            </a:xfrm>
            <a:prstGeom prst="straightConnector1">
              <a:avLst/>
            </a:prstGeom>
            <a:noFill/>
            <a:ln cap="flat" cmpd="sng" w="9525">
              <a:solidFill>
                <a:srgbClr val="595959"/>
              </a:solidFill>
              <a:prstDash val="solid"/>
              <a:round/>
              <a:headEnd len="sm" w="sm" type="none"/>
              <a:tailEnd len="sm" w="sm" type="none"/>
            </a:ln>
          </p:spPr>
        </p:cxnSp>
        <p:cxnSp>
          <p:nvCxnSpPr>
            <p:cNvPr id="504" name="Google Shape;504;p49"/>
            <p:cNvCxnSpPr/>
            <p:nvPr/>
          </p:nvCxnSpPr>
          <p:spPr>
            <a:xfrm>
              <a:off x="5408875" y="4339650"/>
              <a:ext cx="302700" cy="0"/>
            </a:xfrm>
            <a:prstGeom prst="straightConnector1">
              <a:avLst/>
            </a:prstGeom>
            <a:noFill/>
            <a:ln cap="flat" cmpd="sng" w="9525">
              <a:solidFill>
                <a:srgbClr val="595959"/>
              </a:solidFill>
              <a:prstDash val="solid"/>
              <a:round/>
              <a:headEnd len="sm" w="sm" type="none"/>
              <a:tailEnd len="sm" w="sm" type="none"/>
            </a:ln>
          </p:spPr>
        </p:cxnSp>
        <p:cxnSp>
          <p:nvCxnSpPr>
            <p:cNvPr id="505" name="Google Shape;505;p49"/>
            <p:cNvCxnSpPr/>
            <p:nvPr/>
          </p:nvCxnSpPr>
          <p:spPr>
            <a:xfrm>
              <a:off x="5408875" y="4391800"/>
              <a:ext cx="302700" cy="0"/>
            </a:xfrm>
            <a:prstGeom prst="straightConnector1">
              <a:avLst/>
            </a:prstGeom>
            <a:noFill/>
            <a:ln cap="flat" cmpd="sng" w="9525">
              <a:solidFill>
                <a:srgbClr val="595959"/>
              </a:solidFill>
              <a:prstDash val="solid"/>
              <a:round/>
              <a:headEnd len="sm" w="sm" type="none"/>
              <a:tailEnd len="sm" w="sm" type="none"/>
            </a:ln>
          </p:spPr>
        </p:cxnSp>
        <p:cxnSp>
          <p:nvCxnSpPr>
            <p:cNvPr id="506" name="Google Shape;506;p49"/>
            <p:cNvCxnSpPr/>
            <p:nvPr/>
          </p:nvCxnSpPr>
          <p:spPr>
            <a:xfrm>
              <a:off x="5408875" y="4448125"/>
              <a:ext cx="302700" cy="0"/>
            </a:xfrm>
            <a:prstGeom prst="straightConnector1">
              <a:avLst/>
            </a:prstGeom>
            <a:noFill/>
            <a:ln cap="flat" cmpd="sng" w="9525">
              <a:solidFill>
                <a:srgbClr val="595959"/>
              </a:solidFill>
              <a:prstDash val="solid"/>
              <a:round/>
              <a:headEnd len="sm" w="sm" type="none"/>
              <a:tailEnd len="sm" w="sm" type="none"/>
            </a:ln>
          </p:spPr>
        </p:cxnSp>
        <p:cxnSp>
          <p:nvCxnSpPr>
            <p:cNvPr id="507" name="Google Shape;507;p49"/>
            <p:cNvCxnSpPr/>
            <p:nvPr/>
          </p:nvCxnSpPr>
          <p:spPr>
            <a:xfrm>
              <a:off x="5584525" y="4504425"/>
              <a:ext cx="302700" cy="0"/>
            </a:xfrm>
            <a:prstGeom prst="straightConnector1">
              <a:avLst/>
            </a:prstGeom>
            <a:noFill/>
            <a:ln cap="flat" cmpd="sng" w="9525">
              <a:solidFill>
                <a:srgbClr val="595959"/>
              </a:solidFill>
              <a:prstDash val="solid"/>
              <a:round/>
              <a:headEnd len="sm" w="sm" type="none"/>
              <a:tailEnd len="sm" w="sm" type="none"/>
            </a:ln>
          </p:spPr>
        </p:cxnSp>
        <p:cxnSp>
          <p:nvCxnSpPr>
            <p:cNvPr id="508" name="Google Shape;508;p49"/>
            <p:cNvCxnSpPr/>
            <p:nvPr/>
          </p:nvCxnSpPr>
          <p:spPr>
            <a:xfrm>
              <a:off x="5759875" y="4552375"/>
              <a:ext cx="302700" cy="0"/>
            </a:xfrm>
            <a:prstGeom prst="straightConnector1">
              <a:avLst/>
            </a:prstGeom>
            <a:noFill/>
            <a:ln cap="flat" cmpd="sng" w="9525">
              <a:solidFill>
                <a:srgbClr val="595959"/>
              </a:solidFill>
              <a:prstDash val="solid"/>
              <a:round/>
              <a:headEnd len="sm" w="sm" type="none"/>
              <a:tailEnd len="sm" w="sm" type="none"/>
            </a:ln>
          </p:spPr>
        </p:cxnSp>
        <p:cxnSp>
          <p:nvCxnSpPr>
            <p:cNvPr id="509" name="Google Shape;509;p49"/>
            <p:cNvCxnSpPr/>
            <p:nvPr/>
          </p:nvCxnSpPr>
          <p:spPr>
            <a:xfrm>
              <a:off x="5427675" y="4612875"/>
              <a:ext cx="302700" cy="0"/>
            </a:xfrm>
            <a:prstGeom prst="straightConnector1">
              <a:avLst/>
            </a:prstGeom>
            <a:noFill/>
            <a:ln cap="flat" cmpd="sng" w="9525">
              <a:solidFill>
                <a:srgbClr val="595959"/>
              </a:solidFill>
              <a:prstDash val="solid"/>
              <a:round/>
              <a:headEnd len="sm" w="sm" type="none"/>
              <a:tailEnd len="sm" w="sm" type="none"/>
            </a:ln>
          </p:spPr>
        </p:cxnSp>
        <p:cxnSp>
          <p:nvCxnSpPr>
            <p:cNvPr id="510" name="Google Shape;510;p49"/>
            <p:cNvCxnSpPr/>
            <p:nvPr/>
          </p:nvCxnSpPr>
          <p:spPr>
            <a:xfrm>
              <a:off x="5521875" y="4660850"/>
              <a:ext cx="302700" cy="0"/>
            </a:xfrm>
            <a:prstGeom prst="straightConnector1">
              <a:avLst/>
            </a:prstGeom>
            <a:noFill/>
            <a:ln cap="flat" cmpd="sng" w="9525">
              <a:solidFill>
                <a:srgbClr val="595959"/>
              </a:solidFill>
              <a:prstDash val="solid"/>
              <a:round/>
              <a:headEnd len="sm" w="sm" type="none"/>
              <a:tailEnd len="sm" w="sm" type="none"/>
            </a:ln>
          </p:spPr>
        </p:cxnSp>
        <p:cxnSp>
          <p:nvCxnSpPr>
            <p:cNvPr id="511" name="Google Shape;511;p49"/>
            <p:cNvCxnSpPr/>
            <p:nvPr/>
          </p:nvCxnSpPr>
          <p:spPr>
            <a:xfrm>
              <a:off x="5427675" y="4708800"/>
              <a:ext cx="302700" cy="0"/>
            </a:xfrm>
            <a:prstGeom prst="straightConnector1">
              <a:avLst/>
            </a:prstGeom>
            <a:noFill/>
            <a:ln cap="flat" cmpd="sng" w="9525">
              <a:solidFill>
                <a:srgbClr val="595959"/>
              </a:solidFill>
              <a:prstDash val="solid"/>
              <a:round/>
              <a:headEnd len="sm" w="sm" type="none"/>
              <a:tailEnd len="sm" w="sm" type="none"/>
            </a:ln>
          </p:spPr>
        </p:cxnSp>
        <p:cxnSp>
          <p:nvCxnSpPr>
            <p:cNvPr id="512" name="Google Shape;512;p49"/>
            <p:cNvCxnSpPr/>
            <p:nvPr/>
          </p:nvCxnSpPr>
          <p:spPr>
            <a:xfrm>
              <a:off x="5559175" y="4752575"/>
              <a:ext cx="302700" cy="0"/>
            </a:xfrm>
            <a:prstGeom prst="straightConnector1">
              <a:avLst/>
            </a:prstGeom>
            <a:noFill/>
            <a:ln cap="flat" cmpd="sng" w="9525">
              <a:solidFill>
                <a:srgbClr val="595959"/>
              </a:solidFill>
              <a:prstDash val="solid"/>
              <a:round/>
              <a:headEnd len="sm" w="sm" type="none"/>
              <a:tailEnd len="sm" w="sm" type="none"/>
            </a:ln>
          </p:spPr>
        </p:cxnSp>
        <p:cxnSp>
          <p:nvCxnSpPr>
            <p:cNvPr id="513" name="Google Shape;513;p49"/>
            <p:cNvCxnSpPr/>
            <p:nvPr/>
          </p:nvCxnSpPr>
          <p:spPr>
            <a:xfrm>
              <a:off x="5559175" y="4796375"/>
              <a:ext cx="302700" cy="0"/>
            </a:xfrm>
            <a:prstGeom prst="straightConnector1">
              <a:avLst/>
            </a:prstGeom>
            <a:noFill/>
            <a:ln cap="flat" cmpd="sng" w="9525">
              <a:solidFill>
                <a:srgbClr val="595959"/>
              </a:solidFill>
              <a:prstDash val="solid"/>
              <a:round/>
              <a:headEnd len="sm" w="sm" type="none"/>
              <a:tailEnd len="sm" w="sm" type="none"/>
            </a:ln>
          </p:spPr>
        </p:cxnSp>
        <p:cxnSp>
          <p:nvCxnSpPr>
            <p:cNvPr id="514" name="Google Shape;514;p49"/>
            <p:cNvCxnSpPr/>
            <p:nvPr/>
          </p:nvCxnSpPr>
          <p:spPr>
            <a:xfrm>
              <a:off x="5427675" y="4844325"/>
              <a:ext cx="302700" cy="0"/>
            </a:xfrm>
            <a:prstGeom prst="straightConnector1">
              <a:avLst/>
            </a:prstGeom>
            <a:noFill/>
            <a:ln cap="flat" cmpd="sng" w="9525">
              <a:solidFill>
                <a:srgbClr val="595959"/>
              </a:solidFill>
              <a:prstDash val="solid"/>
              <a:round/>
              <a:headEnd len="sm" w="sm" type="none"/>
              <a:tailEnd len="sm" w="sm" type="none"/>
            </a:ln>
          </p:spPr>
        </p:cxnSp>
        <p:cxnSp>
          <p:nvCxnSpPr>
            <p:cNvPr id="515" name="Google Shape;515;p49"/>
            <p:cNvCxnSpPr/>
            <p:nvPr/>
          </p:nvCxnSpPr>
          <p:spPr>
            <a:xfrm>
              <a:off x="5584525" y="4888100"/>
              <a:ext cx="302700" cy="0"/>
            </a:xfrm>
            <a:prstGeom prst="straightConnector1">
              <a:avLst/>
            </a:prstGeom>
            <a:noFill/>
            <a:ln cap="flat" cmpd="sng" w="9525">
              <a:solidFill>
                <a:srgbClr val="595959"/>
              </a:solidFill>
              <a:prstDash val="solid"/>
              <a:round/>
              <a:headEnd len="sm" w="sm" type="none"/>
              <a:tailEnd len="sm" w="sm" type="none"/>
            </a:ln>
          </p:spPr>
        </p:cxnSp>
        <p:cxnSp>
          <p:nvCxnSpPr>
            <p:cNvPr id="516" name="Google Shape;516;p49"/>
            <p:cNvCxnSpPr/>
            <p:nvPr/>
          </p:nvCxnSpPr>
          <p:spPr>
            <a:xfrm>
              <a:off x="5759875" y="4919350"/>
              <a:ext cx="302700" cy="0"/>
            </a:xfrm>
            <a:prstGeom prst="straightConnector1">
              <a:avLst/>
            </a:prstGeom>
            <a:noFill/>
            <a:ln cap="flat" cmpd="sng" w="9525">
              <a:solidFill>
                <a:srgbClr val="595959"/>
              </a:solidFill>
              <a:prstDash val="solid"/>
              <a:round/>
              <a:headEnd len="sm" w="sm" type="none"/>
              <a:tailEnd len="sm" w="sm" type="none"/>
            </a:ln>
          </p:spPr>
        </p:cxnSp>
        <p:cxnSp>
          <p:nvCxnSpPr>
            <p:cNvPr id="517" name="Google Shape;517;p49"/>
            <p:cNvCxnSpPr/>
            <p:nvPr/>
          </p:nvCxnSpPr>
          <p:spPr>
            <a:xfrm>
              <a:off x="5759888" y="4963125"/>
              <a:ext cx="302700" cy="0"/>
            </a:xfrm>
            <a:prstGeom prst="straightConnector1">
              <a:avLst/>
            </a:prstGeom>
            <a:noFill/>
            <a:ln cap="flat" cmpd="sng" w="9525">
              <a:solidFill>
                <a:srgbClr val="595959"/>
              </a:solidFill>
              <a:prstDash val="solid"/>
              <a:round/>
              <a:headEnd len="sm" w="sm" type="none"/>
              <a:tailEnd len="sm" w="sm" type="none"/>
            </a:ln>
          </p:spPr>
        </p:cxnSp>
      </p:grpSp>
      <p:sp>
        <p:nvSpPr>
          <p:cNvPr id="518" name="Google Shape;518;p49"/>
          <p:cNvSpPr/>
          <p:nvPr/>
        </p:nvSpPr>
        <p:spPr>
          <a:xfrm>
            <a:off x="5141363" y="2685725"/>
            <a:ext cx="746400" cy="761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pic>
        <p:nvPicPr>
          <p:cNvPr id="519" name="Google Shape;519;p49"/>
          <p:cNvPicPr preferRelativeResize="0"/>
          <p:nvPr/>
        </p:nvPicPr>
        <p:blipFill rotWithShape="1">
          <a:blip r:embed="rId3">
            <a:alphaModFix/>
          </a:blip>
          <a:srcRect b="0" l="0" r="0" t="0"/>
          <a:stretch/>
        </p:blipFill>
        <p:spPr>
          <a:xfrm>
            <a:off x="4957288" y="2674300"/>
            <a:ext cx="930468" cy="900526"/>
          </a:xfrm>
          <a:prstGeom prst="rect">
            <a:avLst/>
          </a:prstGeom>
          <a:noFill/>
          <a:ln>
            <a:noFill/>
          </a:ln>
        </p:spPr>
      </p:pic>
      <p:sp>
        <p:nvSpPr>
          <p:cNvPr id="520" name="Google Shape;520;p49"/>
          <p:cNvSpPr/>
          <p:nvPr/>
        </p:nvSpPr>
        <p:spPr>
          <a:xfrm>
            <a:off x="7739425" y="2803750"/>
            <a:ext cx="746400" cy="761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pic>
        <p:nvPicPr>
          <p:cNvPr id="521" name="Google Shape;521;p49"/>
          <p:cNvPicPr preferRelativeResize="0"/>
          <p:nvPr/>
        </p:nvPicPr>
        <p:blipFill rotWithShape="1">
          <a:blip r:embed="rId4">
            <a:alphaModFix/>
          </a:blip>
          <a:srcRect b="0" l="0" r="0" t="0"/>
          <a:stretch/>
        </p:blipFill>
        <p:spPr>
          <a:xfrm>
            <a:off x="7739432" y="2803749"/>
            <a:ext cx="930468" cy="900526"/>
          </a:xfrm>
          <a:prstGeom prst="rect">
            <a:avLst/>
          </a:prstGeom>
          <a:noFill/>
          <a:ln>
            <a:noFill/>
          </a:ln>
        </p:spPr>
      </p:pic>
      <p:sp>
        <p:nvSpPr>
          <p:cNvPr id="522" name="Google Shape;522;p49"/>
          <p:cNvSpPr/>
          <p:nvPr/>
        </p:nvSpPr>
        <p:spPr>
          <a:xfrm>
            <a:off x="885525" y="1434675"/>
            <a:ext cx="907200" cy="825600"/>
          </a:xfrm>
          <a:prstGeom prst="can">
            <a:avLst>
              <a:gd fmla="val 25000" name="adj"/>
            </a:avLst>
          </a:prstGeom>
          <a:solidFill>
            <a:srgbClr val="582E8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23" name="Google Shape;523;p49"/>
          <p:cNvGrpSpPr/>
          <p:nvPr/>
        </p:nvGrpSpPr>
        <p:grpSpPr>
          <a:xfrm>
            <a:off x="942398" y="3276441"/>
            <a:ext cx="793443" cy="905027"/>
            <a:chOff x="2243975" y="3563475"/>
            <a:chExt cx="1109400" cy="1369800"/>
          </a:xfrm>
        </p:grpSpPr>
        <p:sp>
          <p:nvSpPr>
            <p:cNvPr id="524" name="Google Shape;524;p49"/>
            <p:cNvSpPr/>
            <p:nvPr/>
          </p:nvSpPr>
          <p:spPr>
            <a:xfrm>
              <a:off x="2243975" y="3563475"/>
              <a:ext cx="1109400" cy="1369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25" name="Google Shape;525;p49"/>
            <p:cNvCxnSpPr/>
            <p:nvPr/>
          </p:nvCxnSpPr>
          <p:spPr>
            <a:xfrm>
              <a:off x="2361650" y="36895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26" name="Google Shape;526;p49"/>
            <p:cNvCxnSpPr/>
            <p:nvPr/>
          </p:nvCxnSpPr>
          <p:spPr>
            <a:xfrm flipH="1" rot="10800000">
              <a:off x="2361650" y="39079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527" name="Google Shape;527;p49"/>
            <p:cNvCxnSpPr/>
            <p:nvPr/>
          </p:nvCxnSpPr>
          <p:spPr>
            <a:xfrm flipH="1" rot="10800000">
              <a:off x="2361650" y="40183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528" name="Google Shape;528;p49"/>
            <p:cNvCxnSpPr/>
            <p:nvPr/>
          </p:nvCxnSpPr>
          <p:spPr>
            <a:xfrm flipH="1" rot="10800000">
              <a:off x="2371238" y="4118250"/>
              <a:ext cx="570300" cy="11700"/>
            </a:xfrm>
            <a:prstGeom prst="straightConnector1">
              <a:avLst/>
            </a:prstGeom>
            <a:noFill/>
            <a:ln cap="flat" cmpd="sng" w="9525">
              <a:solidFill>
                <a:srgbClr val="595959"/>
              </a:solidFill>
              <a:prstDash val="solid"/>
              <a:round/>
              <a:headEnd len="med" w="med" type="none"/>
              <a:tailEnd len="med" w="med" type="none"/>
            </a:ln>
          </p:spPr>
        </p:cxnSp>
        <p:cxnSp>
          <p:nvCxnSpPr>
            <p:cNvPr id="529" name="Google Shape;529;p49"/>
            <p:cNvCxnSpPr/>
            <p:nvPr/>
          </p:nvCxnSpPr>
          <p:spPr>
            <a:xfrm flipH="1" rot="10800000">
              <a:off x="2374325" y="43390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530" name="Google Shape;530;p49"/>
            <p:cNvCxnSpPr/>
            <p:nvPr/>
          </p:nvCxnSpPr>
          <p:spPr>
            <a:xfrm flipH="1" rot="10800000">
              <a:off x="2374325" y="44494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531" name="Google Shape;531;p49"/>
            <p:cNvCxnSpPr/>
            <p:nvPr/>
          </p:nvCxnSpPr>
          <p:spPr>
            <a:xfrm flipH="1" rot="10800000">
              <a:off x="2374325" y="45598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532" name="Google Shape;532;p49"/>
            <p:cNvCxnSpPr/>
            <p:nvPr/>
          </p:nvCxnSpPr>
          <p:spPr>
            <a:xfrm flipH="1" rot="10800000">
              <a:off x="2374325" y="46702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533" name="Google Shape;533;p49"/>
            <p:cNvCxnSpPr/>
            <p:nvPr/>
          </p:nvCxnSpPr>
          <p:spPr>
            <a:xfrm flipH="1" rot="10800000">
              <a:off x="2371238" y="4770150"/>
              <a:ext cx="570300" cy="11700"/>
            </a:xfrm>
            <a:prstGeom prst="straightConnector1">
              <a:avLst/>
            </a:prstGeom>
            <a:noFill/>
            <a:ln cap="flat" cmpd="sng" w="9525">
              <a:solidFill>
                <a:srgbClr val="595959"/>
              </a:solidFill>
              <a:prstDash val="solid"/>
              <a:round/>
              <a:headEnd len="med" w="med" type="none"/>
              <a:tailEnd len="med" w="med" type="none"/>
            </a:ln>
          </p:spPr>
        </p:cxnSp>
      </p:grpSp>
      <p:sp>
        <p:nvSpPr>
          <p:cNvPr id="534" name="Google Shape;534;p49"/>
          <p:cNvSpPr txBox="1"/>
          <p:nvPr/>
        </p:nvSpPr>
        <p:spPr>
          <a:xfrm>
            <a:off x="1652725" y="1469775"/>
            <a:ext cx="32832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465">
                <a:solidFill>
                  <a:srgbClr val="582E86"/>
                </a:solidFill>
              </a:rPr>
              <a:t>Data itself</a:t>
            </a:r>
            <a:endParaRPr b="1" sz="2865">
              <a:solidFill>
                <a:srgbClr val="582E86"/>
              </a:solidFill>
            </a:endParaRPr>
          </a:p>
        </p:txBody>
      </p:sp>
      <p:sp>
        <p:nvSpPr>
          <p:cNvPr id="535" name="Google Shape;535;p49"/>
          <p:cNvSpPr txBox="1"/>
          <p:nvPr/>
        </p:nvSpPr>
        <p:spPr>
          <a:xfrm>
            <a:off x="1652725" y="3363713"/>
            <a:ext cx="32832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465">
                <a:solidFill>
                  <a:srgbClr val="582E86"/>
                </a:solidFill>
              </a:rPr>
              <a:t>Data descriptor</a:t>
            </a:r>
            <a:br>
              <a:rPr b="1" lang="en" sz="2465">
                <a:solidFill>
                  <a:srgbClr val="582E86"/>
                </a:solidFill>
              </a:rPr>
            </a:br>
            <a:r>
              <a:rPr b="1" lang="en">
                <a:solidFill>
                  <a:srgbClr val="582E86"/>
                </a:solidFill>
              </a:rPr>
              <a:t>(metadata)</a:t>
            </a:r>
            <a:endParaRPr b="1">
              <a:solidFill>
                <a:srgbClr val="582E86"/>
              </a:solidFill>
            </a:endParaRPr>
          </a:p>
        </p:txBody>
      </p:sp>
      <p:cxnSp>
        <p:nvCxnSpPr>
          <p:cNvPr id="536" name="Google Shape;536;p49"/>
          <p:cNvCxnSpPr>
            <a:stCxn id="522" idx="3"/>
            <a:endCxn id="524" idx="0"/>
          </p:cNvCxnSpPr>
          <p:nvPr/>
        </p:nvCxnSpPr>
        <p:spPr>
          <a:xfrm>
            <a:off x="1339125" y="2260275"/>
            <a:ext cx="0" cy="1016100"/>
          </a:xfrm>
          <a:prstGeom prst="straightConnector1">
            <a:avLst/>
          </a:prstGeom>
          <a:noFill/>
          <a:ln cap="flat" cmpd="sng" w="9525">
            <a:solidFill>
              <a:schemeClr val="dk2"/>
            </a:solidFill>
            <a:prstDash val="solid"/>
            <a:round/>
            <a:headEnd len="med" w="med" type="none"/>
            <a:tailEnd len="med" w="med" type="triangle"/>
          </a:ln>
        </p:spPr>
      </p:cxnSp>
      <p:sp>
        <p:nvSpPr>
          <p:cNvPr id="537" name="Google Shape;537;p49"/>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vs Metadata</a:t>
            </a:r>
            <a:endParaRPr/>
          </a:p>
        </p:txBody>
      </p:sp>
      <p:sp>
        <p:nvSpPr>
          <p:cNvPr id="538" name="Google Shape;538;p49"/>
          <p:cNvSpPr/>
          <p:nvPr/>
        </p:nvSpPr>
        <p:spPr>
          <a:xfrm>
            <a:off x="4642238" y="2639650"/>
            <a:ext cx="190800" cy="1512300"/>
          </a:xfrm>
          <a:prstGeom prst="rightBrace">
            <a:avLst>
              <a:gd fmla="val 50000" name="adj1"/>
              <a:gd fmla="val 50000" name="adj2"/>
            </a:avLst>
          </a:prstGeom>
          <a:no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0"/>
          <p:cNvSpPr txBox="1"/>
          <p:nvPr/>
        </p:nvSpPr>
        <p:spPr>
          <a:xfrm>
            <a:off x="6317905" y="2563450"/>
            <a:ext cx="2496600" cy="50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2000">
                <a:solidFill>
                  <a:srgbClr val="0097A7"/>
                </a:solidFill>
              </a:rPr>
              <a:t>Machine findable</a:t>
            </a:r>
            <a:endParaRPr b="1" sz="2000">
              <a:solidFill>
                <a:srgbClr val="0097A7"/>
              </a:solidFill>
            </a:endParaRPr>
          </a:p>
        </p:txBody>
      </p:sp>
      <p:grpSp>
        <p:nvGrpSpPr>
          <p:cNvPr id="544" name="Google Shape;544;p50"/>
          <p:cNvGrpSpPr/>
          <p:nvPr/>
        </p:nvGrpSpPr>
        <p:grpSpPr>
          <a:xfrm>
            <a:off x="6620025" y="340975"/>
            <a:ext cx="1109400" cy="1369800"/>
            <a:chOff x="5270675" y="3654750"/>
            <a:chExt cx="1109400" cy="1369800"/>
          </a:xfrm>
        </p:grpSpPr>
        <p:sp>
          <p:nvSpPr>
            <p:cNvPr id="545" name="Google Shape;545;p50"/>
            <p:cNvSpPr/>
            <p:nvPr/>
          </p:nvSpPr>
          <p:spPr>
            <a:xfrm>
              <a:off x="5270675" y="3654750"/>
              <a:ext cx="1109400" cy="1369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46" name="Google Shape;546;p50"/>
            <p:cNvCxnSpPr/>
            <p:nvPr/>
          </p:nvCxnSpPr>
          <p:spPr>
            <a:xfrm>
              <a:off x="5388350" y="37808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47" name="Google Shape;547;p50"/>
            <p:cNvCxnSpPr/>
            <p:nvPr/>
          </p:nvCxnSpPr>
          <p:spPr>
            <a:xfrm>
              <a:off x="5478075" y="38287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48" name="Google Shape;548;p50"/>
            <p:cNvCxnSpPr/>
            <p:nvPr/>
          </p:nvCxnSpPr>
          <p:spPr>
            <a:xfrm>
              <a:off x="5584525" y="38934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49" name="Google Shape;549;p50"/>
            <p:cNvCxnSpPr/>
            <p:nvPr/>
          </p:nvCxnSpPr>
          <p:spPr>
            <a:xfrm>
              <a:off x="5388350" y="39623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0" name="Google Shape;550;p50"/>
            <p:cNvCxnSpPr/>
            <p:nvPr/>
          </p:nvCxnSpPr>
          <p:spPr>
            <a:xfrm>
              <a:off x="5388350" y="40227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1" name="Google Shape;551;p50"/>
            <p:cNvCxnSpPr/>
            <p:nvPr/>
          </p:nvCxnSpPr>
          <p:spPr>
            <a:xfrm>
              <a:off x="5503175" y="40832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2" name="Google Shape;552;p50"/>
            <p:cNvCxnSpPr/>
            <p:nvPr/>
          </p:nvCxnSpPr>
          <p:spPr>
            <a:xfrm>
              <a:off x="5503175" y="41270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3" name="Google Shape;553;p50"/>
            <p:cNvCxnSpPr/>
            <p:nvPr/>
          </p:nvCxnSpPr>
          <p:spPr>
            <a:xfrm>
              <a:off x="5521875" y="41708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4" name="Google Shape;554;p50"/>
            <p:cNvCxnSpPr/>
            <p:nvPr/>
          </p:nvCxnSpPr>
          <p:spPr>
            <a:xfrm>
              <a:off x="5628300" y="42104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5" name="Google Shape;555;p50"/>
            <p:cNvCxnSpPr/>
            <p:nvPr/>
          </p:nvCxnSpPr>
          <p:spPr>
            <a:xfrm>
              <a:off x="5628300" y="42500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6" name="Google Shape;556;p50"/>
            <p:cNvCxnSpPr/>
            <p:nvPr/>
          </p:nvCxnSpPr>
          <p:spPr>
            <a:xfrm>
              <a:off x="5408875" y="42979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7" name="Google Shape;557;p50"/>
            <p:cNvCxnSpPr/>
            <p:nvPr/>
          </p:nvCxnSpPr>
          <p:spPr>
            <a:xfrm>
              <a:off x="5408875" y="43396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8" name="Google Shape;558;p50"/>
            <p:cNvCxnSpPr/>
            <p:nvPr/>
          </p:nvCxnSpPr>
          <p:spPr>
            <a:xfrm>
              <a:off x="5408875" y="43918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59" name="Google Shape;559;p50"/>
            <p:cNvCxnSpPr/>
            <p:nvPr/>
          </p:nvCxnSpPr>
          <p:spPr>
            <a:xfrm>
              <a:off x="5408875" y="44481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0" name="Google Shape;560;p50"/>
            <p:cNvCxnSpPr/>
            <p:nvPr/>
          </p:nvCxnSpPr>
          <p:spPr>
            <a:xfrm>
              <a:off x="5584525" y="45044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1" name="Google Shape;561;p50"/>
            <p:cNvCxnSpPr/>
            <p:nvPr/>
          </p:nvCxnSpPr>
          <p:spPr>
            <a:xfrm>
              <a:off x="5759875" y="45523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2" name="Google Shape;562;p50"/>
            <p:cNvCxnSpPr/>
            <p:nvPr/>
          </p:nvCxnSpPr>
          <p:spPr>
            <a:xfrm>
              <a:off x="5427675" y="46128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3" name="Google Shape;563;p50"/>
            <p:cNvCxnSpPr/>
            <p:nvPr/>
          </p:nvCxnSpPr>
          <p:spPr>
            <a:xfrm>
              <a:off x="5521875" y="46608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4" name="Google Shape;564;p50"/>
            <p:cNvCxnSpPr/>
            <p:nvPr/>
          </p:nvCxnSpPr>
          <p:spPr>
            <a:xfrm>
              <a:off x="5427675" y="47088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5" name="Google Shape;565;p50"/>
            <p:cNvCxnSpPr/>
            <p:nvPr/>
          </p:nvCxnSpPr>
          <p:spPr>
            <a:xfrm>
              <a:off x="5559175" y="47525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6" name="Google Shape;566;p50"/>
            <p:cNvCxnSpPr/>
            <p:nvPr/>
          </p:nvCxnSpPr>
          <p:spPr>
            <a:xfrm>
              <a:off x="5559175" y="47963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7" name="Google Shape;567;p50"/>
            <p:cNvCxnSpPr/>
            <p:nvPr/>
          </p:nvCxnSpPr>
          <p:spPr>
            <a:xfrm>
              <a:off x="5427675" y="48443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8" name="Google Shape;568;p50"/>
            <p:cNvCxnSpPr/>
            <p:nvPr/>
          </p:nvCxnSpPr>
          <p:spPr>
            <a:xfrm>
              <a:off x="5584525" y="48881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69" name="Google Shape;569;p50"/>
            <p:cNvCxnSpPr/>
            <p:nvPr/>
          </p:nvCxnSpPr>
          <p:spPr>
            <a:xfrm>
              <a:off x="5759875" y="49193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570" name="Google Shape;570;p50"/>
            <p:cNvCxnSpPr/>
            <p:nvPr/>
          </p:nvCxnSpPr>
          <p:spPr>
            <a:xfrm>
              <a:off x="5759888" y="4963125"/>
              <a:ext cx="302700" cy="0"/>
            </a:xfrm>
            <a:prstGeom prst="straightConnector1">
              <a:avLst/>
            </a:prstGeom>
            <a:noFill/>
            <a:ln cap="flat" cmpd="sng" w="9525">
              <a:solidFill>
                <a:srgbClr val="595959"/>
              </a:solidFill>
              <a:prstDash val="solid"/>
              <a:round/>
              <a:headEnd len="med" w="med" type="none"/>
              <a:tailEnd len="med" w="med" type="none"/>
            </a:ln>
          </p:spPr>
        </p:cxnSp>
      </p:grpSp>
      <p:sp>
        <p:nvSpPr>
          <p:cNvPr id="571" name="Google Shape;571;p50"/>
          <p:cNvSpPr/>
          <p:nvPr/>
        </p:nvSpPr>
        <p:spPr>
          <a:xfrm>
            <a:off x="7192800" y="845275"/>
            <a:ext cx="1547100" cy="1369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2" name="Google Shape;572;p50"/>
          <p:cNvPicPr preferRelativeResize="0"/>
          <p:nvPr/>
        </p:nvPicPr>
        <p:blipFill>
          <a:blip r:embed="rId3">
            <a:alphaModFix/>
          </a:blip>
          <a:stretch>
            <a:fillRect/>
          </a:stretch>
        </p:blipFill>
        <p:spPr>
          <a:xfrm>
            <a:off x="7246445" y="796725"/>
            <a:ext cx="1769930" cy="1766726"/>
          </a:xfrm>
          <a:prstGeom prst="rect">
            <a:avLst/>
          </a:prstGeom>
          <a:noFill/>
          <a:ln>
            <a:noFill/>
          </a:ln>
        </p:spPr>
      </p:pic>
      <p:sp>
        <p:nvSpPr>
          <p:cNvPr id="573" name="Google Shape;573;p50"/>
          <p:cNvSpPr txBox="1"/>
          <p:nvPr>
            <p:ph idx="4294967295" type="title"/>
          </p:nvPr>
        </p:nvSpPr>
        <p:spPr>
          <a:xfrm>
            <a:off x="628650" y="273850"/>
            <a:ext cx="5689200" cy="579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How is Metadata structured</a:t>
            </a:r>
            <a:endParaRPr/>
          </a:p>
        </p:txBody>
      </p:sp>
      <p:sp>
        <p:nvSpPr>
          <p:cNvPr id="574" name="Google Shape;574;p50"/>
          <p:cNvSpPr txBox="1"/>
          <p:nvPr/>
        </p:nvSpPr>
        <p:spPr>
          <a:xfrm rot="2231379">
            <a:off x="8588959" y="2059248"/>
            <a:ext cx="763332" cy="29250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595959"/>
                </a:solidFill>
              </a:rPr>
              <a:t>By juicy_fish</a:t>
            </a:r>
            <a:endParaRPr sz="700">
              <a:solidFill>
                <a:srgbClr val="59595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51"/>
          <p:cNvPicPr preferRelativeResize="0"/>
          <p:nvPr/>
        </p:nvPicPr>
        <p:blipFill rotWithShape="1">
          <a:blip r:embed="rId3">
            <a:alphaModFix/>
          </a:blip>
          <a:srcRect b="8950" l="0" r="0" t="0"/>
          <a:stretch/>
        </p:blipFill>
        <p:spPr>
          <a:xfrm>
            <a:off x="1456700" y="232725"/>
            <a:ext cx="6858001" cy="4202700"/>
          </a:xfrm>
          <a:prstGeom prst="rect">
            <a:avLst/>
          </a:prstGeom>
          <a:noFill/>
          <a:ln cap="flat" cmpd="sng" w="19050">
            <a:solidFill>
              <a:srgbClr val="666666"/>
            </a:solidFill>
            <a:prstDash val="solid"/>
            <a:round/>
            <a:headEnd len="sm" w="sm" type="none"/>
            <a:tailEnd len="sm" w="sm" type="none"/>
          </a:ln>
        </p:spPr>
      </p:pic>
      <p:sp>
        <p:nvSpPr>
          <p:cNvPr id="580" name="Google Shape;580;p51"/>
          <p:cNvSpPr txBox="1"/>
          <p:nvPr/>
        </p:nvSpPr>
        <p:spPr>
          <a:xfrm>
            <a:off x="177225" y="335750"/>
            <a:ext cx="9939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rgbClr val="0097A7"/>
                </a:solidFill>
                <a:latin typeface="Trebuchet MS"/>
                <a:ea typeface="Trebuchet MS"/>
                <a:cs typeface="Trebuchet MS"/>
                <a:sym typeface="Trebuchet MS"/>
              </a:rPr>
              <a:t>Type</a:t>
            </a:r>
            <a:endParaRPr b="0" i="0" sz="1400" cap="none" strike="noStrike">
              <a:solidFill>
                <a:srgbClr val="0097A7"/>
              </a:solidFill>
              <a:latin typeface="Arial"/>
              <a:ea typeface="Arial"/>
              <a:cs typeface="Arial"/>
              <a:sym typeface="Arial"/>
            </a:endParaRPr>
          </a:p>
        </p:txBody>
      </p:sp>
      <p:sp>
        <p:nvSpPr>
          <p:cNvPr id="581" name="Google Shape;581;p51"/>
          <p:cNvSpPr/>
          <p:nvPr/>
        </p:nvSpPr>
        <p:spPr>
          <a:xfrm>
            <a:off x="1239030" y="268707"/>
            <a:ext cx="144000" cy="318900"/>
          </a:xfrm>
          <a:prstGeom prst="leftBrace">
            <a:avLst>
              <a:gd fmla="val 8333" name="adj1"/>
              <a:gd fmla="val 50000" name="adj2"/>
            </a:avLst>
          </a:prstGeom>
          <a:noFill/>
          <a:ln cap="flat" cmpd="sng" w="19050">
            <a:solidFill>
              <a:srgbClr val="0097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cap="none" strike="noStrike">
              <a:solidFill>
                <a:srgbClr val="000000"/>
              </a:solidFill>
              <a:latin typeface="Trebuchet MS"/>
              <a:ea typeface="Trebuchet MS"/>
              <a:cs typeface="Trebuchet MS"/>
              <a:sym typeface="Trebuchet MS"/>
            </a:endParaRPr>
          </a:p>
        </p:txBody>
      </p:sp>
      <p:sp>
        <p:nvSpPr>
          <p:cNvPr id="582" name="Google Shape;582;p51"/>
          <p:cNvSpPr txBox="1"/>
          <p:nvPr/>
        </p:nvSpPr>
        <p:spPr>
          <a:xfrm>
            <a:off x="171450" y="2727975"/>
            <a:ext cx="9939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rgbClr val="0097A7"/>
                </a:solidFill>
                <a:latin typeface="Trebuchet MS"/>
                <a:ea typeface="Trebuchet MS"/>
                <a:cs typeface="Trebuchet MS"/>
                <a:sym typeface="Trebuchet MS"/>
              </a:rPr>
              <a:t>Profile</a:t>
            </a:r>
            <a:endParaRPr b="0" i="0" sz="1400" cap="none" strike="noStrike">
              <a:solidFill>
                <a:srgbClr val="0097A7"/>
              </a:solidFill>
              <a:latin typeface="Arial"/>
              <a:ea typeface="Arial"/>
              <a:cs typeface="Arial"/>
              <a:sym typeface="Arial"/>
            </a:endParaRPr>
          </a:p>
        </p:txBody>
      </p:sp>
      <p:sp>
        <p:nvSpPr>
          <p:cNvPr id="583" name="Google Shape;583;p51"/>
          <p:cNvSpPr/>
          <p:nvPr/>
        </p:nvSpPr>
        <p:spPr>
          <a:xfrm>
            <a:off x="1239025" y="1168883"/>
            <a:ext cx="144000" cy="3364500"/>
          </a:xfrm>
          <a:prstGeom prst="leftBrace">
            <a:avLst>
              <a:gd fmla="val 8333" name="adj1"/>
              <a:gd fmla="val 50000" name="adj2"/>
            </a:avLst>
          </a:prstGeom>
          <a:noFill/>
          <a:ln cap="flat" cmpd="sng" w="19050">
            <a:solidFill>
              <a:srgbClr val="0097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Which kinds of data/documents we have?</a:t>
            </a:r>
            <a:endParaRPr/>
          </a:p>
        </p:txBody>
      </p:sp>
      <p:sp>
        <p:nvSpPr>
          <p:cNvPr id="170" name="Google Shape;170;p25"/>
          <p:cNvSpPr/>
          <p:nvPr/>
        </p:nvSpPr>
        <p:spPr>
          <a:xfrm>
            <a:off x="484475" y="1184000"/>
            <a:ext cx="907200" cy="825600"/>
          </a:xfrm>
          <a:prstGeom prst="can">
            <a:avLst>
              <a:gd fmla="val 25000" name="adj"/>
            </a:avLst>
          </a:prstGeom>
          <a:solidFill>
            <a:srgbClr val="0097A7"/>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71" name="Google Shape;171;p25"/>
          <p:cNvGrpSpPr/>
          <p:nvPr/>
        </p:nvGrpSpPr>
        <p:grpSpPr>
          <a:xfrm>
            <a:off x="1044698" y="1496741"/>
            <a:ext cx="793443" cy="905027"/>
            <a:chOff x="2243975" y="3563475"/>
            <a:chExt cx="1109400" cy="1369800"/>
          </a:xfrm>
        </p:grpSpPr>
        <p:sp>
          <p:nvSpPr>
            <p:cNvPr id="172" name="Google Shape;172;p25"/>
            <p:cNvSpPr/>
            <p:nvPr/>
          </p:nvSpPr>
          <p:spPr>
            <a:xfrm>
              <a:off x="2243975" y="3563475"/>
              <a:ext cx="1109400" cy="1369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3" name="Google Shape;173;p25"/>
            <p:cNvCxnSpPr/>
            <p:nvPr/>
          </p:nvCxnSpPr>
          <p:spPr>
            <a:xfrm>
              <a:off x="2361650" y="36895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174" name="Google Shape;174;p25"/>
            <p:cNvCxnSpPr/>
            <p:nvPr/>
          </p:nvCxnSpPr>
          <p:spPr>
            <a:xfrm flipH="1" rot="10800000">
              <a:off x="2361650" y="39079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75" name="Google Shape;175;p25"/>
            <p:cNvCxnSpPr/>
            <p:nvPr/>
          </p:nvCxnSpPr>
          <p:spPr>
            <a:xfrm flipH="1" rot="10800000">
              <a:off x="2361650" y="40183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76" name="Google Shape;176;p25"/>
            <p:cNvCxnSpPr/>
            <p:nvPr/>
          </p:nvCxnSpPr>
          <p:spPr>
            <a:xfrm flipH="1" rot="10800000">
              <a:off x="2371238" y="4118250"/>
              <a:ext cx="570300" cy="11700"/>
            </a:xfrm>
            <a:prstGeom prst="straightConnector1">
              <a:avLst/>
            </a:prstGeom>
            <a:noFill/>
            <a:ln cap="flat" cmpd="sng" w="9525">
              <a:solidFill>
                <a:srgbClr val="595959"/>
              </a:solidFill>
              <a:prstDash val="solid"/>
              <a:round/>
              <a:headEnd len="med" w="med" type="none"/>
              <a:tailEnd len="med" w="med" type="none"/>
            </a:ln>
          </p:spPr>
        </p:cxnSp>
        <p:cxnSp>
          <p:nvCxnSpPr>
            <p:cNvPr id="177" name="Google Shape;177;p25"/>
            <p:cNvCxnSpPr/>
            <p:nvPr/>
          </p:nvCxnSpPr>
          <p:spPr>
            <a:xfrm flipH="1" rot="10800000">
              <a:off x="2374325" y="43390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78" name="Google Shape;178;p25"/>
            <p:cNvCxnSpPr/>
            <p:nvPr/>
          </p:nvCxnSpPr>
          <p:spPr>
            <a:xfrm flipH="1" rot="10800000">
              <a:off x="2374325" y="44494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79" name="Google Shape;179;p25"/>
            <p:cNvCxnSpPr/>
            <p:nvPr/>
          </p:nvCxnSpPr>
          <p:spPr>
            <a:xfrm flipH="1" rot="10800000">
              <a:off x="2374325" y="45598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80" name="Google Shape;180;p25"/>
            <p:cNvCxnSpPr/>
            <p:nvPr/>
          </p:nvCxnSpPr>
          <p:spPr>
            <a:xfrm flipH="1" rot="10800000">
              <a:off x="2374325" y="46702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81" name="Google Shape;181;p25"/>
            <p:cNvCxnSpPr/>
            <p:nvPr/>
          </p:nvCxnSpPr>
          <p:spPr>
            <a:xfrm flipH="1" rot="10800000">
              <a:off x="2371238" y="4770150"/>
              <a:ext cx="570300" cy="11700"/>
            </a:xfrm>
            <a:prstGeom prst="straightConnector1">
              <a:avLst/>
            </a:prstGeom>
            <a:noFill/>
            <a:ln cap="flat" cmpd="sng" w="9525">
              <a:solidFill>
                <a:srgbClr val="595959"/>
              </a:solidFill>
              <a:prstDash val="solid"/>
              <a:round/>
              <a:headEnd len="med" w="med" type="none"/>
              <a:tailEnd len="med" w="med" type="none"/>
            </a:ln>
          </p:spPr>
        </p:cxnSp>
      </p:grpSp>
      <p:sp>
        <p:nvSpPr>
          <p:cNvPr id="182" name="Google Shape;182;p25"/>
          <p:cNvSpPr txBox="1"/>
          <p:nvPr/>
        </p:nvSpPr>
        <p:spPr>
          <a:xfrm>
            <a:off x="2370025" y="1278975"/>
            <a:ext cx="5985000" cy="29706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1B2944"/>
              </a:buClr>
              <a:buSzPts val="1600"/>
              <a:buFont typeface="Corbel"/>
              <a:buChar char="●"/>
            </a:pPr>
            <a:r>
              <a:rPr lang="en" sz="2000">
                <a:solidFill>
                  <a:srgbClr val="1B2944"/>
                </a:solidFill>
                <a:latin typeface="Corbel"/>
                <a:ea typeface="Corbel"/>
                <a:cs typeface="Corbel"/>
                <a:sym typeface="Corbel"/>
              </a:rPr>
              <a:t>Samples</a:t>
            </a:r>
            <a:endParaRPr sz="2000">
              <a:solidFill>
                <a:srgbClr val="1B2944"/>
              </a:solidFill>
              <a:latin typeface="Corbel"/>
              <a:ea typeface="Corbel"/>
              <a:cs typeface="Corbel"/>
              <a:sym typeface="Corbel"/>
            </a:endParaRPr>
          </a:p>
          <a:p>
            <a:pPr indent="-330200" lvl="0" marL="457200" rtl="0" algn="l">
              <a:lnSpc>
                <a:spcPct val="115000"/>
              </a:lnSpc>
              <a:spcBef>
                <a:spcPts val="0"/>
              </a:spcBef>
              <a:spcAft>
                <a:spcPts val="0"/>
              </a:spcAft>
              <a:buClr>
                <a:srgbClr val="1B2944"/>
              </a:buClr>
              <a:buSzPts val="1600"/>
              <a:buFont typeface="Corbel"/>
              <a:buChar char="●"/>
            </a:pPr>
            <a:r>
              <a:rPr lang="en" sz="2000">
                <a:solidFill>
                  <a:srgbClr val="1B2944"/>
                </a:solidFill>
                <a:latin typeface="Corbel"/>
                <a:ea typeface="Corbel"/>
                <a:cs typeface="Corbel"/>
                <a:sym typeface="Corbel"/>
              </a:rPr>
              <a:t>Images</a:t>
            </a:r>
            <a:endParaRPr sz="2000">
              <a:solidFill>
                <a:srgbClr val="1B2944"/>
              </a:solidFill>
              <a:latin typeface="Corbel"/>
              <a:ea typeface="Corbel"/>
              <a:cs typeface="Corbel"/>
              <a:sym typeface="Corbel"/>
            </a:endParaRPr>
          </a:p>
          <a:p>
            <a:pPr indent="-330200" lvl="0" marL="457200" rtl="0" algn="l">
              <a:lnSpc>
                <a:spcPct val="115000"/>
              </a:lnSpc>
              <a:spcBef>
                <a:spcPts val="0"/>
              </a:spcBef>
              <a:spcAft>
                <a:spcPts val="0"/>
              </a:spcAft>
              <a:buClr>
                <a:srgbClr val="1B2944"/>
              </a:buClr>
              <a:buSzPts val="1600"/>
              <a:buFont typeface="Corbel"/>
              <a:buChar char="●"/>
            </a:pPr>
            <a:r>
              <a:rPr lang="en" sz="2000">
                <a:solidFill>
                  <a:srgbClr val="1B2944"/>
                </a:solidFill>
                <a:latin typeface="Corbel"/>
                <a:ea typeface="Corbel"/>
                <a:cs typeface="Corbel"/>
                <a:sym typeface="Corbel"/>
              </a:rPr>
              <a:t>Code</a:t>
            </a:r>
            <a:endParaRPr sz="2000">
              <a:solidFill>
                <a:srgbClr val="1B2944"/>
              </a:solidFill>
              <a:latin typeface="Corbel"/>
              <a:ea typeface="Corbel"/>
              <a:cs typeface="Corbel"/>
              <a:sym typeface="Corbel"/>
            </a:endParaRPr>
          </a:p>
          <a:p>
            <a:pPr indent="-330200" lvl="0" marL="457200" rtl="0" algn="l">
              <a:lnSpc>
                <a:spcPct val="115000"/>
              </a:lnSpc>
              <a:spcBef>
                <a:spcPts val="0"/>
              </a:spcBef>
              <a:spcAft>
                <a:spcPts val="0"/>
              </a:spcAft>
              <a:buClr>
                <a:srgbClr val="1B2944"/>
              </a:buClr>
              <a:buSzPts val="1600"/>
              <a:buFont typeface="Corbel"/>
              <a:buChar char="●"/>
            </a:pPr>
            <a:r>
              <a:rPr lang="en" sz="2000">
                <a:solidFill>
                  <a:srgbClr val="1B2944"/>
                </a:solidFill>
                <a:latin typeface="Corbel"/>
                <a:ea typeface="Corbel"/>
                <a:cs typeface="Corbel"/>
                <a:sym typeface="Corbel"/>
              </a:rPr>
              <a:t>Articles</a:t>
            </a:r>
            <a:endParaRPr sz="2000">
              <a:solidFill>
                <a:srgbClr val="1B2944"/>
              </a:solidFill>
              <a:latin typeface="Corbel"/>
              <a:ea typeface="Corbel"/>
              <a:cs typeface="Corbel"/>
              <a:sym typeface="Corbel"/>
            </a:endParaRPr>
          </a:p>
          <a:p>
            <a:pPr indent="-330200" lvl="0" marL="457200" rtl="0" algn="l">
              <a:lnSpc>
                <a:spcPct val="115000"/>
              </a:lnSpc>
              <a:spcBef>
                <a:spcPts val="0"/>
              </a:spcBef>
              <a:spcAft>
                <a:spcPts val="0"/>
              </a:spcAft>
              <a:buClr>
                <a:srgbClr val="1B2944"/>
              </a:buClr>
              <a:buSzPts val="1600"/>
              <a:buFont typeface="Corbel"/>
              <a:buChar char="●"/>
            </a:pPr>
            <a:r>
              <a:rPr lang="en" sz="2000">
                <a:solidFill>
                  <a:srgbClr val="1B2944"/>
                </a:solidFill>
                <a:latin typeface="Corbel"/>
                <a:ea typeface="Corbel"/>
                <a:cs typeface="Corbel"/>
                <a:sym typeface="Corbel"/>
              </a:rPr>
              <a:t>Documentation</a:t>
            </a:r>
            <a:endParaRPr sz="2000">
              <a:solidFill>
                <a:srgbClr val="1B2944"/>
              </a:solidFill>
              <a:latin typeface="Corbel"/>
              <a:ea typeface="Corbel"/>
              <a:cs typeface="Corbel"/>
              <a:sym typeface="Corbel"/>
            </a:endParaRPr>
          </a:p>
          <a:p>
            <a:pPr indent="-330200" lvl="0" marL="457200" rtl="0" algn="l">
              <a:lnSpc>
                <a:spcPct val="115000"/>
              </a:lnSpc>
              <a:spcBef>
                <a:spcPts val="0"/>
              </a:spcBef>
              <a:spcAft>
                <a:spcPts val="0"/>
              </a:spcAft>
              <a:buClr>
                <a:srgbClr val="1B2944"/>
              </a:buClr>
              <a:buSzPts val="1600"/>
              <a:buFont typeface="Corbel"/>
              <a:buChar char="●"/>
            </a:pPr>
            <a:r>
              <a:rPr lang="en" sz="2000">
                <a:solidFill>
                  <a:srgbClr val="1B2944"/>
                </a:solidFill>
                <a:latin typeface="Corbel"/>
                <a:ea typeface="Corbel"/>
                <a:cs typeface="Corbel"/>
                <a:sym typeface="Corbel"/>
              </a:rPr>
              <a:t>Presentations, Posters</a:t>
            </a:r>
            <a:endParaRPr sz="2000">
              <a:solidFill>
                <a:srgbClr val="1B2944"/>
              </a:solidFill>
              <a:latin typeface="Corbel"/>
              <a:ea typeface="Corbel"/>
              <a:cs typeface="Corbel"/>
              <a:sym typeface="Corbel"/>
            </a:endParaRPr>
          </a:p>
          <a:p>
            <a:pPr indent="-330200" lvl="0" marL="457200" rtl="0" algn="l">
              <a:lnSpc>
                <a:spcPct val="115000"/>
              </a:lnSpc>
              <a:spcBef>
                <a:spcPts val="0"/>
              </a:spcBef>
              <a:spcAft>
                <a:spcPts val="0"/>
              </a:spcAft>
              <a:buClr>
                <a:srgbClr val="1B2944"/>
              </a:buClr>
              <a:buSzPts val="1600"/>
              <a:buFont typeface="Corbel"/>
              <a:buChar char="●"/>
            </a:pPr>
            <a:r>
              <a:rPr lang="en" sz="2000">
                <a:solidFill>
                  <a:srgbClr val="1B2944"/>
                </a:solidFill>
                <a:latin typeface="Corbel"/>
                <a:ea typeface="Corbel"/>
                <a:cs typeface="Corbel"/>
                <a:sym typeface="Corbel"/>
              </a:rPr>
              <a:t>Protocols / Resources of Products</a:t>
            </a:r>
            <a:endParaRPr sz="2000">
              <a:solidFill>
                <a:srgbClr val="1B2944"/>
              </a:solidFill>
              <a:latin typeface="Corbel"/>
              <a:ea typeface="Corbel"/>
              <a:cs typeface="Corbel"/>
              <a:sym typeface="Corbel"/>
            </a:endParaRPr>
          </a:p>
          <a:p>
            <a:pPr indent="-330200" lvl="0" marL="457200" rtl="0" algn="l">
              <a:lnSpc>
                <a:spcPct val="115000"/>
              </a:lnSpc>
              <a:spcBef>
                <a:spcPts val="0"/>
              </a:spcBef>
              <a:spcAft>
                <a:spcPts val="0"/>
              </a:spcAft>
              <a:buClr>
                <a:srgbClr val="1B2944"/>
              </a:buClr>
              <a:buSzPts val="1600"/>
              <a:buFont typeface="Corbel"/>
              <a:buChar char="●"/>
            </a:pPr>
            <a:r>
              <a:rPr lang="en" sz="2000">
                <a:solidFill>
                  <a:srgbClr val="1B2944"/>
                </a:solidFill>
                <a:latin typeface="Corbel"/>
                <a:ea typeface="Corbel"/>
                <a:cs typeface="Corbel"/>
                <a:sym typeface="Corbel"/>
              </a:rPr>
              <a:t>Data (e.g. readouts - various file formats, …)</a:t>
            </a:r>
            <a:endParaRPr sz="2000">
              <a:solidFill>
                <a:srgbClr val="1B2944"/>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2"/>
          <p:cNvSpPr txBox="1"/>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3300">
                <a:solidFill>
                  <a:srgbClr val="1B2944"/>
                </a:solidFill>
                <a:latin typeface="Corbel"/>
                <a:ea typeface="Corbel"/>
                <a:cs typeface="Corbel"/>
                <a:sym typeface="Corbel"/>
              </a:rPr>
              <a:t>How does metadata works?</a:t>
            </a:r>
            <a:endParaRPr b="1" sz="3300">
              <a:solidFill>
                <a:srgbClr val="1B2944"/>
              </a:solidFill>
              <a:latin typeface="Corbel"/>
              <a:ea typeface="Corbel"/>
              <a:cs typeface="Corbel"/>
              <a:sym typeface="Corbel"/>
            </a:endParaRPr>
          </a:p>
        </p:txBody>
      </p:sp>
      <p:sp>
        <p:nvSpPr>
          <p:cNvPr id="589" name="Google Shape;589;p52"/>
          <p:cNvSpPr txBox="1"/>
          <p:nvPr/>
        </p:nvSpPr>
        <p:spPr>
          <a:xfrm>
            <a:off x="277525" y="2571750"/>
            <a:ext cx="4449600" cy="16962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
                <a:latin typeface="Lato"/>
                <a:ea typeface="Lato"/>
                <a:cs typeface="Lato"/>
                <a:sym typeface="Lato"/>
              </a:rPr>
              <a:t>Grey/Black </a:t>
            </a:r>
            <a:r>
              <a:rPr lang="en">
                <a:latin typeface="Lato"/>
                <a:ea typeface="Lato"/>
                <a:cs typeface="Lato"/>
                <a:sym typeface="Lato"/>
              </a:rPr>
              <a:t>Bed with Storage</a:t>
            </a:r>
            <a:r>
              <a:rPr lang="en">
                <a:latin typeface="Lato"/>
                <a:ea typeface="Lato"/>
                <a:cs typeface="Lato"/>
                <a:sym typeface="Lato"/>
              </a:rPr>
              <a:t>, </a:t>
            </a:r>
            <a:br>
              <a:rPr lang="en">
                <a:latin typeface="Lato"/>
                <a:ea typeface="Lato"/>
                <a:cs typeface="Lato"/>
                <a:sym typeface="Lato"/>
              </a:rPr>
            </a:br>
            <a:r>
              <a:rPr b="1" lang="en">
                <a:latin typeface="Lato"/>
                <a:ea typeface="Lato"/>
                <a:cs typeface="Lato"/>
                <a:sym typeface="Lato"/>
              </a:rPr>
              <a:t>Length </a:t>
            </a:r>
            <a:r>
              <a:rPr lang="en">
                <a:latin typeface="Lato"/>
                <a:ea typeface="Lato"/>
                <a:cs typeface="Lato"/>
                <a:sym typeface="Lato"/>
              </a:rPr>
              <a:t>200-210cm</a:t>
            </a:r>
            <a:r>
              <a:rPr lang="en">
                <a:latin typeface="Lato"/>
                <a:ea typeface="Lato"/>
                <a:cs typeface="Lato"/>
                <a:sym typeface="Lato"/>
              </a:rPr>
              <a:t>, </a:t>
            </a:r>
            <a:br>
              <a:rPr lang="en">
                <a:latin typeface="Lato"/>
                <a:ea typeface="Lato"/>
                <a:cs typeface="Lato"/>
                <a:sym typeface="Lato"/>
              </a:rPr>
            </a:br>
            <a:r>
              <a:rPr b="1" lang="en">
                <a:latin typeface="Lato"/>
                <a:ea typeface="Lato"/>
                <a:cs typeface="Lato"/>
                <a:sym typeface="Lato"/>
              </a:rPr>
              <a:t>width </a:t>
            </a:r>
            <a:r>
              <a:rPr lang="en">
                <a:latin typeface="Lato"/>
                <a:ea typeface="Lato"/>
                <a:cs typeface="Lato"/>
                <a:sym typeface="Lato"/>
              </a:rPr>
              <a:t>between 180-190cm</a:t>
            </a:r>
            <a:r>
              <a:rPr b="1" lang="en">
                <a:latin typeface="Lato"/>
                <a:ea typeface="Lato"/>
                <a:cs typeface="Lato"/>
                <a:sym typeface="Lato"/>
              </a:rPr>
              <a:t>, </a:t>
            </a:r>
            <a:endParaRPr>
              <a:latin typeface="Lato"/>
              <a:ea typeface="Lato"/>
              <a:cs typeface="Lato"/>
              <a:sym typeface="Lato"/>
            </a:endParaRPr>
          </a:p>
        </p:txBody>
      </p:sp>
      <p:pic>
        <p:nvPicPr>
          <p:cNvPr id="590" name="Google Shape;590;p52"/>
          <p:cNvPicPr preferRelativeResize="0"/>
          <p:nvPr/>
        </p:nvPicPr>
        <p:blipFill rotWithShape="1">
          <a:blip r:embed="rId3">
            <a:alphaModFix/>
          </a:blip>
          <a:srcRect b="22081" l="8366" r="8714" t="22782"/>
          <a:stretch/>
        </p:blipFill>
        <p:spPr>
          <a:xfrm>
            <a:off x="628654" y="1388550"/>
            <a:ext cx="2081725" cy="922563"/>
          </a:xfrm>
          <a:prstGeom prst="rect">
            <a:avLst/>
          </a:prstGeom>
          <a:noFill/>
          <a:ln>
            <a:noFill/>
          </a:ln>
        </p:spPr>
      </p:pic>
      <p:pic>
        <p:nvPicPr>
          <p:cNvPr id="591" name="Google Shape;591;p52"/>
          <p:cNvPicPr preferRelativeResize="0"/>
          <p:nvPr/>
        </p:nvPicPr>
        <p:blipFill>
          <a:blip r:embed="rId4">
            <a:alphaModFix/>
          </a:blip>
          <a:stretch>
            <a:fillRect/>
          </a:stretch>
        </p:blipFill>
        <p:spPr>
          <a:xfrm>
            <a:off x="4060375" y="1143174"/>
            <a:ext cx="1413325" cy="1413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sp>
        <p:nvSpPr>
          <p:cNvPr id="596" name="Google Shape;596;p53"/>
          <p:cNvSpPr txBox="1"/>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3300">
                <a:solidFill>
                  <a:srgbClr val="1B2944"/>
                </a:solidFill>
                <a:latin typeface="Corbel"/>
                <a:ea typeface="Corbel"/>
                <a:cs typeface="Corbel"/>
                <a:sym typeface="Corbel"/>
              </a:rPr>
              <a:t>How does metadata works?</a:t>
            </a:r>
            <a:endParaRPr b="1" sz="3300">
              <a:solidFill>
                <a:srgbClr val="1B2944"/>
              </a:solidFill>
              <a:latin typeface="Corbel"/>
              <a:ea typeface="Corbel"/>
              <a:cs typeface="Corbel"/>
              <a:sym typeface="Corbel"/>
            </a:endParaRPr>
          </a:p>
        </p:txBody>
      </p:sp>
      <p:pic>
        <p:nvPicPr>
          <p:cNvPr id="597" name="Google Shape;597;p53"/>
          <p:cNvPicPr preferRelativeResize="0"/>
          <p:nvPr/>
        </p:nvPicPr>
        <p:blipFill rotWithShape="1">
          <a:blip r:embed="rId3">
            <a:alphaModFix/>
          </a:blip>
          <a:srcRect b="0" l="0" r="23459" t="0"/>
          <a:stretch/>
        </p:blipFill>
        <p:spPr>
          <a:xfrm>
            <a:off x="425050" y="1175362"/>
            <a:ext cx="3303050" cy="2792775"/>
          </a:xfrm>
          <a:prstGeom prst="rect">
            <a:avLst/>
          </a:prstGeom>
          <a:noFill/>
          <a:ln cap="flat" cmpd="sng" w="28575">
            <a:solidFill>
              <a:srgbClr val="44546A"/>
            </a:solidFill>
            <a:prstDash val="solid"/>
            <a:round/>
            <a:headEnd len="sm" w="sm" type="none"/>
            <a:tailEnd len="sm" w="sm" type="none"/>
          </a:ln>
        </p:spPr>
      </p:pic>
      <p:pic>
        <p:nvPicPr>
          <p:cNvPr id="598" name="Google Shape;598;p53"/>
          <p:cNvPicPr preferRelativeResize="0"/>
          <p:nvPr/>
        </p:nvPicPr>
        <p:blipFill rotWithShape="1">
          <a:blip r:embed="rId4">
            <a:alphaModFix/>
          </a:blip>
          <a:srcRect b="0" l="0" r="24647" t="0"/>
          <a:stretch/>
        </p:blipFill>
        <p:spPr>
          <a:xfrm>
            <a:off x="3984500" y="2124414"/>
            <a:ext cx="3303049" cy="2670823"/>
          </a:xfrm>
          <a:prstGeom prst="rect">
            <a:avLst/>
          </a:prstGeom>
          <a:noFill/>
          <a:ln cap="flat" cmpd="sng" w="28575">
            <a:solidFill>
              <a:srgbClr val="44546A"/>
            </a:solidFill>
            <a:prstDash val="solid"/>
            <a:round/>
            <a:headEnd len="sm" w="sm" type="none"/>
            <a:tailEnd len="sm" w="sm" type="none"/>
          </a:ln>
        </p:spPr>
      </p:pic>
      <p:pic>
        <p:nvPicPr>
          <p:cNvPr id="599" name="Google Shape;599;p53"/>
          <p:cNvPicPr preferRelativeResize="0"/>
          <p:nvPr/>
        </p:nvPicPr>
        <p:blipFill rotWithShape="1">
          <a:blip r:embed="rId5">
            <a:alphaModFix/>
          </a:blip>
          <a:srcRect b="22081" l="8366" r="8714" t="22782"/>
          <a:stretch/>
        </p:blipFill>
        <p:spPr>
          <a:xfrm>
            <a:off x="3111501" y="1220447"/>
            <a:ext cx="1097257" cy="500225"/>
          </a:xfrm>
          <a:prstGeom prst="rect">
            <a:avLst/>
          </a:prstGeom>
          <a:noFill/>
          <a:ln>
            <a:noFill/>
          </a:ln>
        </p:spPr>
      </p:pic>
      <p:grpSp>
        <p:nvGrpSpPr>
          <p:cNvPr id="600" name="Google Shape;600;p53"/>
          <p:cNvGrpSpPr/>
          <p:nvPr/>
        </p:nvGrpSpPr>
        <p:grpSpPr>
          <a:xfrm>
            <a:off x="6809141" y="2951025"/>
            <a:ext cx="1285534" cy="424578"/>
            <a:chOff x="6809141" y="2951025"/>
            <a:chExt cx="1285534" cy="424578"/>
          </a:xfrm>
        </p:grpSpPr>
        <p:sp>
          <p:nvSpPr>
            <p:cNvPr id="601" name="Google Shape;601;p53"/>
            <p:cNvSpPr/>
            <p:nvPr/>
          </p:nvSpPr>
          <p:spPr>
            <a:xfrm>
              <a:off x="6827175" y="2951025"/>
              <a:ext cx="1267500" cy="42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pic>
          <p:nvPicPr>
            <p:cNvPr id="602" name="Google Shape;602;p53"/>
            <p:cNvPicPr preferRelativeResize="0"/>
            <p:nvPr/>
          </p:nvPicPr>
          <p:blipFill>
            <a:blip r:embed="rId6">
              <a:alphaModFix/>
            </a:blip>
            <a:stretch>
              <a:fillRect/>
            </a:stretch>
          </p:blipFill>
          <p:spPr>
            <a:xfrm>
              <a:off x="6809141" y="2951336"/>
              <a:ext cx="1220659" cy="424267"/>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4"/>
          <p:cNvSpPr/>
          <p:nvPr/>
        </p:nvSpPr>
        <p:spPr>
          <a:xfrm>
            <a:off x="1363130" y="3731893"/>
            <a:ext cx="384600" cy="269700"/>
          </a:xfrm>
          <a:prstGeom prst="diamond">
            <a:avLst/>
          </a:prstGeom>
          <a:solidFill>
            <a:srgbClr val="0097A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p54"/>
          <p:cNvSpPr/>
          <p:nvPr/>
        </p:nvSpPr>
        <p:spPr>
          <a:xfrm>
            <a:off x="1733236" y="2435318"/>
            <a:ext cx="256200" cy="371100"/>
          </a:xfrm>
          <a:prstGeom prst="round2SameRect">
            <a:avLst>
              <a:gd fmla="val 16667" name="adj1"/>
              <a:gd fmla="val 0" name="adj2"/>
            </a:avLst>
          </a:prstGeom>
          <a:solidFill>
            <a:srgbClr val="0097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 name="Google Shape;609;p54"/>
          <p:cNvSpPr/>
          <p:nvPr/>
        </p:nvSpPr>
        <p:spPr>
          <a:xfrm>
            <a:off x="1112288" y="1099157"/>
            <a:ext cx="423900" cy="513900"/>
          </a:xfrm>
          <a:prstGeom prst="rect">
            <a:avLst/>
          </a:prstGeom>
          <a:solidFill>
            <a:srgbClr val="0097A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54"/>
          <p:cNvSpPr txBox="1"/>
          <p:nvPr/>
        </p:nvSpPr>
        <p:spPr>
          <a:xfrm>
            <a:off x="256225" y="1583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Metadata impact</a:t>
            </a:r>
            <a:endParaRPr sz="2800">
              <a:solidFill>
                <a:srgbClr val="000000"/>
              </a:solidFill>
            </a:endParaRPr>
          </a:p>
        </p:txBody>
      </p:sp>
      <p:grpSp>
        <p:nvGrpSpPr>
          <p:cNvPr id="611" name="Google Shape;611;p54"/>
          <p:cNvGrpSpPr/>
          <p:nvPr/>
        </p:nvGrpSpPr>
        <p:grpSpPr>
          <a:xfrm>
            <a:off x="1096580" y="1086611"/>
            <a:ext cx="423902" cy="526414"/>
            <a:chOff x="2243975" y="3563475"/>
            <a:chExt cx="1109400" cy="1369800"/>
          </a:xfrm>
        </p:grpSpPr>
        <p:sp>
          <p:nvSpPr>
            <p:cNvPr id="612" name="Google Shape;612;p54"/>
            <p:cNvSpPr/>
            <p:nvPr/>
          </p:nvSpPr>
          <p:spPr>
            <a:xfrm>
              <a:off x="2243975" y="3563475"/>
              <a:ext cx="1109400" cy="1369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13" name="Google Shape;613;p54"/>
            <p:cNvCxnSpPr/>
            <p:nvPr/>
          </p:nvCxnSpPr>
          <p:spPr>
            <a:xfrm>
              <a:off x="2361650" y="36895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54"/>
            <p:cNvCxnSpPr/>
            <p:nvPr/>
          </p:nvCxnSpPr>
          <p:spPr>
            <a:xfrm flipH="1" rot="10800000">
              <a:off x="2361650" y="39079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615" name="Google Shape;615;p54"/>
            <p:cNvCxnSpPr/>
            <p:nvPr/>
          </p:nvCxnSpPr>
          <p:spPr>
            <a:xfrm flipH="1" rot="10800000">
              <a:off x="2361650" y="40183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616" name="Google Shape;616;p54"/>
            <p:cNvCxnSpPr/>
            <p:nvPr/>
          </p:nvCxnSpPr>
          <p:spPr>
            <a:xfrm flipH="1" rot="10800000">
              <a:off x="2371238" y="4118250"/>
              <a:ext cx="570300" cy="11700"/>
            </a:xfrm>
            <a:prstGeom prst="straightConnector1">
              <a:avLst/>
            </a:prstGeom>
            <a:noFill/>
            <a:ln cap="flat" cmpd="sng" w="9525">
              <a:solidFill>
                <a:srgbClr val="595959"/>
              </a:solidFill>
              <a:prstDash val="solid"/>
              <a:round/>
              <a:headEnd len="med" w="med" type="none"/>
              <a:tailEnd len="med" w="med" type="none"/>
            </a:ln>
          </p:spPr>
        </p:cxnSp>
        <p:cxnSp>
          <p:nvCxnSpPr>
            <p:cNvPr id="617" name="Google Shape;617;p54"/>
            <p:cNvCxnSpPr/>
            <p:nvPr/>
          </p:nvCxnSpPr>
          <p:spPr>
            <a:xfrm flipH="1" rot="10800000">
              <a:off x="2374325" y="43390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618" name="Google Shape;618;p54"/>
            <p:cNvCxnSpPr/>
            <p:nvPr/>
          </p:nvCxnSpPr>
          <p:spPr>
            <a:xfrm flipH="1" rot="10800000">
              <a:off x="2374325" y="44494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619" name="Google Shape;619;p54"/>
            <p:cNvCxnSpPr/>
            <p:nvPr/>
          </p:nvCxnSpPr>
          <p:spPr>
            <a:xfrm flipH="1" rot="10800000">
              <a:off x="2374325" y="45598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620" name="Google Shape;620;p54"/>
            <p:cNvCxnSpPr/>
            <p:nvPr/>
          </p:nvCxnSpPr>
          <p:spPr>
            <a:xfrm flipH="1" rot="10800000">
              <a:off x="2374325" y="46702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621" name="Google Shape;621;p54"/>
            <p:cNvCxnSpPr/>
            <p:nvPr/>
          </p:nvCxnSpPr>
          <p:spPr>
            <a:xfrm flipH="1" rot="10800000">
              <a:off x="2371238" y="4770150"/>
              <a:ext cx="570300" cy="11700"/>
            </a:xfrm>
            <a:prstGeom prst="straightConnector1">
              <a:avLst/>
            </a:prstGeom>
            <a:noFill/>
            <a:ln cap="flat" cmpd="sng" w="9525">
              <a:solidFill>
                <a:srgbClr val="595959"/>
              </a:solidFill>
              <a:prstDash val="solid"/>
              <a:round/>
              <a:headEnd len="med" w="med" type="none"/>
              <a:tailEnd len="med" w="med" type="none"/>
            </a:ln>
          </p:spPr>
        </p:cxnSp>
      </p:grpSp>
      <p:sp>
        <p:nvSpPr>
          <p:cNvPr id="622" name="Google Shape;622;p54"/>
          <p:cNvSpPr/>
          <p:nvPr/>
        </p:nvSpPr>
        <p:spPr>
          <a:xfrm>
            <a:off x="644500" y="1178705"/>
            <a:ext cx="550500" cy="553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3" name="Google Shape;623;p54"/>
          <p:cNvPicPr preferRelativeResize="0"/>
          <p:nvPr/>
        </p:nvPicPr>
        <p:blipFill>
          <a:blip r:embed="rId3">
            <a:alphaModFix/>
          </a:blip>
          <a:stretch>
            <a:fillRect/>
          </a:stretch>
        </p:blipFill>
        <p:spPr>
          <a:xfrm>
            <a:off x="518650" y="1164373"/>
            <a:ext cx="676374" cy="679054"/>
          </a:xfrm>
          <a:prstGeom prst="rect">
            <a:avLst/>
          </a:prstGeom>
          <a:noFill/>
          <a:ln>
            <a:noFill/>
          </a:ln>
        </p:spPr>
      </p:pic>
      <p:grpSp>
        <p:nvGrpSpPr>
          <p:cNvPr id="624" name="Google Shape;624;p54"/>
          <p:cNvGrpSpPr/>
          <p:nvPr/>
        </p:nvGrpSpPr>
        <p:grpSpPr>
          <a:xfrm>
            <a:off x="1886021" y="1086606"/>
            <a:ext cx="423902" cy="526414"/>
            <a:chOff x="5270675" y="3654750"/>
            <a:chExt cx="1109400" cy="1369800"/>
          </a:xfrm>
        </p:grpSpPr>
        <p:sp>
          <p:nvSpPr>
            <p:cNvPr id="625" name="Google Shape;625;p54"/>
            <p:cNvSpPr/>
            <p:nvPr/>
          </p:nvSpPr>
          <p:spPr>
            <a:xfrm>
              <a:off x="5270675" y="3654750"/>
              <a:ext cx="1109400" cy="1369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26" name="Google Shape;626;p54"/>
            <p:cNvCxnSpPr/>
            <p:nvPr/>
          </p:nvCxnSpPr>
          <p:spPr>
            <a:xfrm>
              <a:off x="5388350" y="37808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27" name="Google Shape;627;p54"/>
            <p:cNvCxnSpPr/>
            <p:nvPr/>
          </p:nvCxnSpPr>
          <p:spPr>
            <a:xfrm>
              <a:off x="5478075" y="38287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28" name="Google Shape;628;p54"/>
            <p:cNvCxnSpPr/>
            <p:nvPr/>
          </p:nvCxnSpPr>
          <p:spPr>
            <a:xfrm>
              <a:off x="5584525" y="38934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29" name="Google Shape;629;p54"/>
            <p:cNvCxnSpPr/>
            <p:nvPr/>
          </p:nvCxnSpPr>
          <p:spPr>
            <a:xfrm>
              <a:off x="5388350" y="39623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0" name="Google Shape;630;p54"/>
            <p:cNvCxnSpPr/>
            <p:nvPr/>
          </p:nvCxnSpPr>
          <p:spPr>
            <a:xfrm>
              <a:off x="5388350" y="40227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1" name="Google Shape;631;p54"/>
            <p:cNvCxnSpPr/>
            <p:nvPr/>
          </p:nvCxnSpPr>
          <p:spPr>
            <a:xfrm>
              <a:off x="5503175" y="40832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2" name="Google Shape;632;p54"/>
            <p:cNvCxnSpPr/>
            <p:nvPr/>
          </p:nvCxnSpPr>
          <p:spPr>
            <a:xfrm>
              <a:off x="5503175" y="41270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3" name="Google Shape;633;p54"/>
            <p:cNvCxnSpPr/>
            <p:nvPr/>
          </p:nvCxnSpPr>
          <p:spPr>
            <a:xfrm>
              <a:off x="5521875" y="41708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4" name="Google Shape;634;p54"/>
            <p:cNvCxnSpPr/>
            <p:nvPr/>
          </p:nvCxnSpPr>
          <p:spPr>
            <a:xfrm>
              <a:off x="5628300" y="42104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5" name="Google Shape;635;p54"/>
            <p:cNvCxnSpPr/>
            <p:nvPr/>
          </p:nvCxnSpPr>
          <p:spPr>
            <a:xfrm>
              <a:off x="5628300" y="42500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6" name="Google Shape;636;p54"/>
            <p:cNvCxnSpPr/>
            <p:nvPr/>
          </p:nvCxnSpPr>
          <p:spPr>
            <a:xfrm>
              <a:off x="5408875" y="42979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7" name="Google Shape;637;p54"/>
            <p:cNvCxnSpPr/>
            <p:nvPr/>
          </p:nvCxnSpPr>
          <p:spPr>
            <a:xfrm>
              <a:off x="5408875" y="43396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8" name="Google Shape;638;p54"/>
            <p:cNvCxnSpPr/>
            <p:nvPr/>
          </p:nvCxnSpPr>
          <p:spPr>
            <a:xfrm>
              <a:off x="5408875" y="43918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39" name="Google Shape;639;p54"/>
            <p:cNvCxnSpPr/>
            <p:nvPr/>
          </p:nvCxnSpPr>
          <p:spPr>
            <a:xfrm>
              <a:off x="5408875" y="44481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0" name="Google Shape;640;p54"/>
            <p:cNvCxnSpPr/>
            <p:nvPr/>
          </p:nvCxnSpPr>
          <p:spPr>
            <a:xfrm>
              <a:off x="5584525" y="45044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1" name="Google Shape;641;p54"/>
            <p:cNvCxnSpPr/>
            <p:nvPr/>
          </p:nvCxnSpPr>
          <p:spPr>
            <a:xfrm>
              <a:off x="5759875" y="45523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2" name="Google Shape;642;p54"/>
            <p:cNvCxnSpPr/>
            <p:nvPr/>
          </p:nvCxnSpPr>
          <p:spPr>
            <a:xfrm>
              <a:off x="5427675" y="46128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3" name="Google Shape;643;p54"/>
            <p:cNvCxnSpPr/>
            <p:nvPr/>
          </p:nvCxnSpPr>
          <p:spPr>
            <a:xfrm>
              <a:off x="5521875" y="46608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4" name="Google Shape;644;p54"/>
            <p:cNvCxnSpPr/>
            <p:nvPr/>
          </p:nvCxnSpPr>
          <p:spPr>
            <a:xfrm>
              <a:off x="5427675" y="47088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5" name="Google Shape;645;p54"/>
            <p:cNvCxnSpPr/>
            <p:nvPr/>
          </p:nvCxnSpPr>
          <p:spPr>
            <a:xfrm>
              <a:off x="5559175" y="47525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6" name="Google Shape;646;p54"/>
            <p:cNvCxnSpPr/>
            <p:nvPr/>
          </p:nvCxnSpPr>
          <p:spPr>
            <a:xfrm>
              <a:off x="5559175" y="479637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7" name="Google Shape;647;p54"/>
            <p:cNvCxnSpPr/>
            <p:nvPr/>
          </p:nvCxnSpPr>
          <p:spPr>
            <a:xfrm>
              <a:off x="5427675" y="48443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8" name="Google Shape;648;p54"/>
            <p:cNvCxnSpPr/>
            <p:nvPr/>
          </p:nvCxnSpPr>
          <p:spPr>
            <a:xfrm>
              <a:off x="5584525" y="488810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49" name="Google Shape;649;p54"/>
            <p:cNvCxnSpPr/>
            <p:nvPr/>
          </p:nvCxnSpPr>
          <p:spPr>
            <a:xfrm>
              <a:off x="5759875" y="4919350"/>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650" name="Google Shape;650;p54"/>
            <p:cNvCxnSpPr/>
            <p:nvPr/>
          </p:nvCxnSpPr>
          <p:spPr>
            <a:xfrm>
              <a:off x="5759888" y="4963125"/>
              <a:ext cx="302700" cy="0"/>
            </a:xfrm>
            <a:prstGeom prst="straightConnector1">
              <a:avLst/>
            </a:prstGeom>
            <a:noFill/>
            <a:ln cap="flat" cmpd="sng" w="9525">
              <a:solidFill>
                <a:srgbClr val="595959"/>
              </a:solidFill>
              <a:prstDash val="solid"/>
              <a:round/>
              <a:headEnd len="med" w="med" type="none"/>
              <a:tailEnd len="med" w="med" type="none"/>
            </a:ln>
          </p:spPr>
        </p:cxnSp>
      </p:grpSp>
      <p:sp>
        <p:nvSpPr>
          <p:cNvPr id="651" name="Google Shape;651;p54"/>
          <p:cNvSpPr/>
          <p:nvPr/>
        </p:nvSpPr>
        <p:spPr>
          <a:xfrm>
            <a:off x="2105151" y="1280646"/>
            <a:ext cx="591300" cy="52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2" name="Google Shape;652;p54"/>
          <p:cNvPicPr preferRelativeResize="0"/>
          <p:nvPr/>
        </p:nvPicPr>
        <p:blipFill>
          <a:blip r:embed="rId4">
            <a:alphaModFix/>
          </a:blip>
          <a:stretch>
            <a:fillRect/>
          </a:stretch>
        </p:blipFill>
        <p:spPr>
          <a:xfrm>
            <a:off x="2125651" y="1261986"/>
            <a:ext cx="676374" cy="679054"/>
          </a:xfrm>
          <a:prstGeom prst="rect">
            <a:avLst/>
          </a:prstGeom>
          <a:noFill/>
          <a:ln>
            <a:noFill/>
          </a:ln>
        </p:spPr>
      </p:pic>
      <p:pic>
        <p:nvPicPr>
          <p:cNvPr id="653" name="Google Shape;653;p54"/>
          <p:cNvPicPr preferRelativeResize="0"/>
          <p:nvPr/>
        </p:nvPicPr>
        <p:blipFill>
          <a:blip r:embed="rId5">
            <a:alphaModFix/>
          </a:blip>
          <a:stretch>
            <a:fillRect/>
          </a:stretch>
        </p:blipFill>
        <p:spPr>
          <a:xfrm>
            <a:off x="1091516" y="2209327"/>
            <a:ext cx="927695" cy="854528"/>
          </a:xfrm>
          <a:prstGeom prst="rect">
            <a:avLst/>
          </a:prstGeom>
          <a:noFill/>
          <a:ln>
            <a:noFill/>
          </a:ln>
        </p:spPr>
      </p:pic>
      <p:pic>
        <p:nvPicPr>
          <p:cNvPr id="654" name="Google Shape;654;p54"/>
          <p:cNvPicPr preferRelativeResize="0"/>
          <p:nvPr/>
        </p:nvPicPr>
        <p:blipFill>
          <a:blip r:embed="rId6">
            <a:alphaModFix/>
          </a:blip>
          <a:stretch>
            <a:fillRect/>
          </a:stretch>
        </p:blipFill>
        <p:spPr>
          <a:xfrm>
            <a:off x="1091506" y="3452184"/>
            <a:ext cx="927695" cy="854528"/>
          </a:xfrm>
          <a:prstGeom prst="rect">
            <a:avLst/>
          </a:prstGeom>
          <a:noFill/>
          <a:ln>
            <a:noFill/>
          </a:ln>
        </p:spPr>
      </p:pic>
      <p:sp>
        <p:nvSpPr>
          <p:cNvPr id="655" name="Google Shape;655;p54"/>
          <p:cNvSpPr txBox="1"/>
          <p:nvPr/>
        </p:nvSpPr>
        <p:spPr>
          <a:xfrm>
            <a:off x="3083850" y="1151263"/>
            <a:ext cx="43713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Findability:</a:t>
            </a:r>
            <a:endParaRPr sz="2800">
              <a:solidFill>
                <a:srgbClr val="000000"/>
              </a:solidFill>
            </a:endParaRPr>
          </a:p>
        </p:txBody>
      </p:sp>
      <p:sp>
        <p:nvSpPr>
          <p:cNvPr id="656" name="Google Shape;656;p54"/>
          <p:cNvSpPr txBox="1"/>
          <p:nvPr/>
        </p:nvSpPr>
        <p:spPr>
          <a:xfrm>
            <a:off x="3083850" y="2341738"/>
            <a:ext cx="43713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Sharing:</a:t>
            </a:r>
            <a:endParaRPr sz="2800">
              <a:solidFill>
                <a:srgbClr val="000000"/>
              </a:solidFill>
            </a:endParaRPr>
          </a:p>
        </p:txBody>
      </p:sp>
      <p:sp>
        <p:nvSpPr>
          <p:cNvPr id="657" name="Google Shape;657;p54"/>
          <p:cNvSpPr txBox="1"/>
          <p:nvPr/>
        </p:nvSpPr>
        <p:spPr>
          <a:xfrm>
            <a:off x="3083850" y="3749638"/>
            <a:ext cx="43713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Decision making:</a:t>
            </a:r>
            <a:endParaRPr sz="2800">
              <a:solidFill>
                <a:srgbClr val="000000"/>
              </a:solidFill>
            </a:endParaRPr>
          </a:p>
        </p:txBody>
      </p:sp>
      <p:sp>
        <p:nvSpPr>
          <p:cNvPr id="658" name="Google Shape;658;p54"/>
          <p:cNvSpPr txBox="1"/>
          <p:nvPr/>
        </p:nvSpPr>
        <p:spPr>
          <a:xfrm>
            <a:off x="4995300" y="1288150"/>
            <a:ext cx="3495000" cy="4203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00">
                <a:solidFill>
                  <a:srgbClr val="000000"/>
                </a:solidFill>
              </a:rPr>
              <a:t>Findable by search engines</a:t>
            </a:r>
            <a:endParaRPr sz="1800">
              <a:solidFill>
                <a:srgbClr val="000000"/>
              </a:solidFill>
            </a:endParaRPr>
          </a:p>
        </p:txBody>
      </p:sp>
      <p:sp>
        <p:nvSpPr>
          <p:cNvPr id="659" name="Google Shape;659;p54"/>
          <p:cNvSpPr txBox="1"/>
          <p:nvPr/>
        </p:nvSpPr>
        <p:spPr>
          <a:xfrm>
            <a:off x="4591950" y="2417950"/>
            <a:ext cx="3835500" cy="420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en" sz="1800"/>
              <a:t>Structured information to evaluate</a:t>
            </a:r>
            <a:endParaRPr sz="1800"/>
          </a:p>
          <a:p>
            <a:pPr indent="0" lvl="0" marL="0" rtl="0" algn="l">
              <a:lnSpc>
                <a:spcPct val="90000"/>
              </a:lnSpc>
              <a:spcBef>
                <a:spcPts val="0"/>
              </a:spcBef>
              <a:spcAft>
                <a:spcPts val="0"/>
              </a:spcAft>
              <a:buSzPts val="523"/>
              <a:buNone/>
            </a:pPr>
            <a:r>
              <a:t/>
            </a:r>
            <a:endParaRPr sz="1800"/>
          </a:p>
        </p:txBody>
      </p:sp>
      <p:sp>
        <p:nvSpPr>
          <p:cNvPr id="660" name="Google Shape;660;p54"/>
          <p:cNvSpPr txBox="1"/>
          <p:nvPr/>
        </p:nvSpPr>
        <p:spPr>
          <a:xfrm>
            <a:off x="5935800" y="3719800"/>
            <a:ext cx="2979600" cy="6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Targeted judgment</a:t>
            </a:r>
            <a:endParaRPr sz="1800">
              <a:solidFill>
                <a:srgbClr val="000000"/>
              </a:solidFill>
            </a:endParaRPr>
          </a:p>
          <a:p>
            <a:pPr indent="0" lvl="0" marL="0" rtl="0" algn="l">
              <a:spcBef>
                <a:spcPts val="0"/>
              </a:spcBef>
              <a:spcAft>
                <a:spcPts val="0"/>
              </a:spcAft>
              <a:buNone/>
            </a:pPr>
            <a:r>
              <a:rPr lang="en" sz="1800">
                <a:solidFill>
                  <a:srgbClr val="000000"/>
                </a:solidFill>
              </a:rPr>
              <a:t>Evaluation on reusability</a:t>
            </a:r>
            <a:endParaRPr sz="1800">
              <a:solidFill>
                <a:srgbClr val="000000"/>
              </a:solidFill>
            </a:endParaRPr>
          </a:p>
          <a:p>
            <a:pPr indent="0" lvl="0" marL="0" rtl="0" algn="l">
              <a:spcBef>
                <a:spcPts val="0"/>
              </a:spcBef>
              <a:spcAft>
                <a:spcPts val="0"/>
              </a:spcAft>
              <a:buNone/>
            </a:pPr>
            <a:r>
              <a:t/>
            </a:r>
            <a:endParaRPr sz="1800">
              <a:solidFill>
                <a:srgbClr val="000000"/>
              </a:solidFill>
            </a:endParaRPr>
          </a:p>
        </p:txBody>
      </p:sp>
      <p:sp>
        <p:nvSpPr>
          <p:cNvPr id="661" name="Google Shape;661;p54"/>
          <p:cNvSpPr txBox="1"/>
          <p:nvPr/>
        </p:nvSpPr>
        <p:spPr>
          <a:xfrm>
            <a:off x="1665550" y="4620300"/>
            <a:ext cx="559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2944"/>
                </a:solidFill>
                <a:latin typeface="Corbel"/>
                <a:ea typeface="Corbel"/>
                <a:cs typeface="Corbel"/>
                <a:sym typeface="Corbel"/>
              </a:rPr>
              <a:t>Slide borrowed from “</a:t>
            </a:r>
            <a:r>
              <a:rPr lang="en" sz="1100" u="sng">
                <a:solidFill>
                  <a:schemeClr val="hlink"/>
                </a:solidFill>
                <a:latin typeface="Corbel"/>
                <a:ea typeface="Corbel"/>
                <a:cs typeface="Corbel"/>
                <a:sym typeface="Corbel"/>
                <a:hlinkClick r:id="rId7"/>
              </a:rPr>
              <a:t>Metadata and Findabilty</a:t>
            </a:r>
            <a:r>
              <a:rPr lang="en" sz="1100">
                <a:solidFill>
                  <a:srgbClr val="1B2944"/>
                </a:solidFill>
                <a:latin typeface="Corbel"/>
                <a:ea typeface="Corbel"/>
                <a:cs typeface="Corbel"/>
                <a:sym typeface="Corbel"/>
              </a:rPr>
              <a:t>” session, by Bruna Piereck and Alexander Botzki;  from “FAIR material made by design” course, ccbysa</a:t>
            </a:r>
            <a:endParaRPr sz="1100">
              <a:solidFill>
                <a:srgbClr val="1B2944"/>
              </a:solidFill>
              <a:latin typeface="Corbel"/>
              <a:ea typeface="Corbel"/>
              <a:cs typeface="Corbel"/>
              <a:sym typeface="Corbel"/>
            </a:endParaRPr>
          </a:p>
        </p:txBody>
      </p:sp>
      <p:sp>
        <p:nvSpPr>
          <p:cNvPr id="662" name="Google Shape;662;p54"/>
          <p:cNvSpPr txBox="1"/>
          <p:nvPr/>
        </p:nvSpPr>
        <p:spPr>
          <a:xfrm rot="-5400000">
            <a:off x="651625" y="3821350"/>
            <a:ext cx="69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888888"/>
                </a:solidFill>
              </a:rPr>
              <a:t>By </a:t>
            </a:r>
            <a:r>
              <a:rPr lang="en" sz="800">
                <a:solidFill>
                  <a:srgbClr val="888888"/>
                </a:solidFill>
                <a:uFill>
                  <a:noFill/>
                </a:uFill>
                <a:hlinkClick r:id="rId8">
                  <a:extLst>
                    <a:ext uri="{A12FA001-AC4F-418D-AE19-62706E023703}">
                      <ahyp:hlinkClr val="tx"/>
                    </a:ext>
                  </a:extLst>
                </a:hlinkClick>
              </a:rPr>
              <a:t>UIcons</a:t>
            </a:r>
            <a:endParaRPr sz="800">
              <a:solidFill>
                <a:srgbClr val="888888"/>
              </a:solidFill>
              <a:uFill>
                <a:noFill/>
              </a:uFill>
              <a:hlinkClick r:id="rId9">
                <a:extLst>
                  <a:ext uri="{A12FA001-AC4F-418D-AE19-62706E023703}">
                    <ahyp:hlinkClr val="tx"/>
                  </a:ext>
                </a:extLst>
              </a:hlinkClick>
            </a:endParaRPr>
          </a:p>
        </p:txBody>
      </p:sp>
      <p:sp>
        <p:nvSpPr>
          <p:cNvPr id="663" name="Google Shape;663;p54"/>
          <p:cNvSpPr txBox="1"/>
          <p:nvPr/>
        </p:nvSpPr>
        <p:spPr>
          <a:xfrm rot="-5400000">
            <a:off x="651625" y="2493900"/>
            <a:ext cx="69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888888"/>
                </a:solidFill>
              </a:rPr>
              <a:t>By </a:t>
            </a:r>
            <a:r>
              <a:rPr lang="en" sz="800">
                <a:solidFill>
                  <a:srgbClr val="888888"/>
                </a:solidFill>
                <a:uFill>
                  <a:noFill/>
                </a:uFill>
                <a:hlinkClick r:id="rId10">
                  <a:extLst>
                    <a:ext uri="{A12FA001-AC4F-418D-AE19-62706E023703}">
                      <ahyp:hlinkClr val="tx"/>
                    </a:ext>
                  </a:extLst>
                </a:hlinkClick>
              </a:rPr>
              <a:t>UIcons</a:t>
            </a:r>
            <a:endParaRPr sz="800">
              <a:solidFill>
                <a:srgbClr val="888888"/>
              </a:solidFill>
              <a:uFill>
                <a:noFill/>
              </a:uFill>
              <a:hlinkClick r:id="rId11">
                <a:extLst>
                  <a:ext uri="{A12FA001-AC4F-418D-AE19-62706E023703}">
                    <ahyp:hlinkClr val="tx"/>
                  </a:ext>
                </a:extLst>
              </a:hlinkClick>
            </a:endParaRPr>
          </a:p>
        </p:txBody>
      </p:sp>
      <p:sp>
        <p:nvSpPr>
          <p:cNvPr id="664" name="Google Shape;664;p54"/>
          <p:cNvSpPr txBox="1"/>
          <p:nvPr/>
        </p:nvSpPr>
        <p:spPr>
          <a:xfrm rot="-2698622">
            <a:off x="249440" y="1479566"/>
            <a:ext cx="529269" cy="29231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595959"/>
                </a:solidFill>
              </a:rPr>
              <a:t>freepiik</a:t>
            </a:r>
            <a:endParaRPr sz="700">
              <a:solidFill>
                <a:srgbClr val="595959"/>
              </a:solidFill>
            </a:endParaRPr>
          </a:p>
        </p:txBody>
      </p:sp>
      <p:sp>
        <p:nvSpPr>
          <p:cNvPr id="665" name="Google Shape;665;p54"/>
          <p:cNvSpPr txBox="1"/>
          <p:nvPr/>
        </p:nvSpPr>
        <p:spPr>
          <a:xfrm rot="2231379">
            <a:off x="2518309" y="1715823"/>
            <a:ext cx="763332" cy="29250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595959"/>
                </a:solidFill>
              </a:rPr>
              <a:t> juicy_fish</a:t>
            </a:r>
            <a:endParaRPr sz="700">
              <a:solidFill>
                <a:srgbClr val="59595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9" name="Shape 669"/>
        <p:cNvGrpSpPr/>
        <p:nvPr/>
      </p:nvGrpSpPr>
      <p:grpSpPr>
        <a:xfrm>
          <a:off x="0" y="0"/>
          <a:ext cx="0" cy="0"/>
          <a:chOff x="0" y="0"/>
          <a:chExt cx="0" cy="0"/>
        </a:xfrm>
      </p:grpSpPr>
      <p:sp>
        <p:nvSpPr>
          <p:cNvPr id="670" name="Google Shape;670;p55"/>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Ikea Ontologies</a:t>
            </a:r>
            <a:endParaRPr/>
          </a:p>
        </p:txBody>
      </p:sp>
      <p:sp>
        <p:nvSpPr>
          <p:cNvPr id="671" name="Google Shape;671;p55"/>
          <p:cNvSpPr txBox="1"/>
          <p:nvPr>
            <p:ph idx="2" type="body"/>
          </p:nvPr>
        </p:nvSpPr>
        <p:spPr>
          <a:xfrm>
            <a:off x="628650" y="893512"/>
            <a:ext cx="7886700" cy="439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br>
              <a:rPr lang="en"/>
            </a:br>
            <a:r>
              <a:rPr lang="en"/>
              <a:t>Let’s watch how Ikea approaches metadata.</a:t>
            </a:r>
            <a:endParaRPr/>
          </a:p>
        </p:txBody>
      </p:sp>
      <p:sp>
        <p:nvSpPr>
          <p:cNvPr id="672" name="Google Shape;672;p55"/>
          <p:cNvSpPr txBox="1"/>
          <p:nvPr>
            <p:ph idx="1" type="body"/>
          </p:nvPr>
        </p:nvSpPr>
        <p:spPr>
          <a:xfrm>
            <a:off x="945725" y="4690241"/>
            <a:ext cx="7886700" cy="24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900" u="sng">
                <a:solidFill>
                  <a:schemeClr val="hlink"/>
                </a:solidFill>
                <a:hlinkClick r:id="rId3"/>
              </a:rPr>
              <a:t>https://zenodo.org/records/7908305</a:t>
            </a:r>
            <a:r>
              <a:rPr lang="en" sz="900"/>
              <a:t> </a:t>
            </a:r>
            <a:endParaRPr sz="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6" name="Shape 676"/>
        <p:cNvGrpSpPr/>
        <p:nvPr/>
      </p:nvGrpSpPr>
      <p:grpSpPr>
        <a:xfrm>
          <a:off x="0" y="0"/>
          <a:ext cx="0" cy="0"/>
          <a:chOff x="0" y="0"/>
          <a:chExt cx="0" cy="0"/>
        </a:xfrm>
      </p:grpSpPr>
      <p:sp>
        <p:nvSpPr>
          <p:cNvPr id="677" name="Google Shape;677;p56"/>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From metadata</a:t>
            </a:r>
            <a:r>
              <a:rPr lang="en"/>
              <a:t> to data models</a:t>
            </a:r>
            <a:endParaRPr/>
          </a:p>
        </p:txBody>
      </p:sp>
      <p:sp>
        <p:nvSpPr>
          <p:cNvPr id="678" name="Google Shape;678;p56"/>
          <p:cNvSpPr txBox="1"/>
          <p:nvPr>
            <p:ph idx="1" type="body"/>
          </p:nvPr>
        </p:nvSpPr>
        <p:spPr>
          <a:xfrm>
            <a:off x="945725" y="4690241"/>
            <a:ext cx="7886700" cy="24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900" u="sng">
                <a:solidFill>
                  <a:schemeClr val="hlink"/>
                </a:solidFill>
                <a:hlinkClick r:id="rId3"/>
              </a:rPr>
              <a:t>https://zenodo.org/records/7908305</a:t>
            </a:r>
            <a:r>
              <a:rPr lang="en" sz="900"/>
              <a:t> </a:t>
            </a:r>
            <a:endParaRPr sz="900"/>
          </a:p>
        </p:txBody>
      </p:sp>
      <p:sp>
        <p:nvSpPr>
          <p:cNvPr id="679" name="Google Shape;679;p56"/>
          <p:cNvSpPr txBox="1"/>
          <p:nvPr>
            <p:ph idx="2" type="body"/>
          </p:nvPr>
        </p:nvSpPr>
        <p:spPr>
          <a:xfrm>
            <a:off x="628650" y="893512"/>
            <a:ext cx="7886700" cy="439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br>
              <a:rPr lang="en"/>
            </a:br>
            <a:r>
              <a:rPr lang="en"/>
              <a:t>Let’s watch how Ikea approaches metadata.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3" name="Shape 683"/>
        <p:cNvGrpSpPr/>
        <p:nvPr/>
      </p:nvGrpSpPr>
      <p:grpSpPr>
        <a:xfrm>
          <a:off x="0" y="0"/>
          <a:ext cx="0" cy="0"/>
          <a:chOff x="0" y="0"/>
          <a:chExt cx="0" cy="0"/>
        </a:xfrm>
      </p:grpSpPr>
      <p:sp>
        <p:nvSpPr>
          <p:cNvPr id="684" name="Google Shape;684;p57"/>
          <p:cNvSpPr txBox="1"/>
          <p:nvPr>
            <p:ph type="title"/>
          </p:nvPr>
        </p:nvSpPr>
        <p:spPr>
          <a:xfrm>
            <a:off x="628650" y="0"/>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First a short excursion to nomenclature</a:t>
            </a:r>
            <a:endParaRPr/>
          </a:p>
        </p:txBody>
      </p:sp>
      <p:pic>
        <p:nvPicPr>
          <p:cNvPr descr="Fig. 1" id="685" name="Google Shape;685;p57"/>
          <p:cNvPicPr preferRelativeResize="0"/>
          <p:nvPr/>
        </p:nvPicPr>
        <p:blipFill rotWithShape="1">
          <a:blip r:embed="rId3">
            <a:alphaModFix/>
          </a:blip>
          <a:srcRect b="0" l="0" r="49022" t="0"/>
          <a:stretch/>
        </p:blipFill>
        <p:spPr>
          <a:xfrm>
            <a:off x="771519" y="994172"/>
            <a:ext cx="5304235" cy="3480607"/>
          </a:xfrm>
          <a:prstGeom prst="rect">
            <a:avLst/>
          </a:prstGeom>
          <a:noFill/>
          <a:ln>
            <a:noFill/>
          </a:ln>
        </p:spPr>
      </p:pic>
      <p:sp>
        <p:nvSpPr>
          <p:cNvPr id="686" name="Google Shape;686;p57"/>
          <p:cNvSpPr txBox="1"/>
          <p:nvPr/>
        </p:nvSpPr>
        <p:spPr>
          <a:xfrm>
            <a:off x="1068884" y="4869656"/>
            <a:ext cx="5502473"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https://doi.org/10.1038/s41597-022-01707-6</a:t>
            </a:r>
            <a:endParaRPr sz="1100"/>
          </a:p>
        </p:txBody>
      </p:sp>
      <p:sp>
        <p:nvSpPr>
          <p:cNvPr id="687" name="Google Shape;687;p57"/>
          <p:cNvSpPr txBox="1"/>
          <p:nvPr/>
        </p:nvSpPr>
        <p:spPr>
          <a:xfrm>
            <a:off x="6482954" y="1285875"/>
            <a:ext cx="13089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p>
        </p:txBody>
      </p:sp>
      <p:sp>
        <p:nvSpPr>
          <p:cNvPr id="688" name="Google Shape;688;p57"/>
          <p:cNvSpPr txBox="1"/>
          <p:nvPr/>
        </p:nvSpPr>
        <p:spPr>
          <a:xfrm>
            <a:off x="6482950" y="3580623"/>
            <a:ext cx="14667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p>
        </p:txBody>
      </p:sp>
      <p:sp>
        <p:nvSpPr>
          <p:cNvPr id="689" name="Google Shape;689;p57"/>
          <p:cNvSpPr/>
          <p:nvPr/>
        </p:nvSpPr>
        <p:spPr>
          <a:xfrm>
            <a:off x="5434675" y="3473125"/>
            <a:ext cx="1565400" cy="68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Metadata checklist</a:t>
            </a:r>
            <a:endParaRPr>
              <a:latin typeface="Corbel"/>
              <a:ea typeface="Corbel"/>
              <a:cs typeface="Corbel"/>
              <a:sym typeface="Corbel"/>
            </a:endParaRPr>
          </a:p>
        </p:txBody>
      </p:sp>
      <p:sp>
        <p:nvSpPr>
          <p:cNvPr id="690" name="Google Shape;690;p57"/>
          <p:cNvSpPr/>
          <p:nvPr/>
        </p:nvSpPr>
        <p:spPr>
          <a:xfrm>
            <a:off x="7380725" y="2212450"/>
            <a:ext cx="1187700" cy="68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Metadata model</a:t>
            </a:r>
            <a:endParaRPr>
              <a:latin typeface="Corbel"/>
              <a:ea typeface="Corbel"/>
              <a:cs typeface="Corbel"/>
              <a:sym typeface="Corbel"/>
            </a:endParaRPr>
          </a:p>
        </p:txBody>
      </p:sp>
      <p:sp>
        <p:nvSpPr>
          <p:cNvPr id="691" name="Google Shape;691;p57"/>
          <p:cNvSpPr/>
          <p:nvPr/>
        </p:nvSpPr>
        <p:spPr>
          <a:xfrm>
            <a:off x="4939950" y="3742925"/>
            <a:ext cx="347100" cy="12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
        <p:nvSpPr>
          <p:cNvPr id="692" name="Google Shape;692;p57"/>
          <p:cNvSpPr/>
          <p:nvPr/>
        </p:nvSpPr>
        <p:spPr>
          <a:xfrm rot="-3169979">
            <a:off x="7042685" y="3173848"/>
            <a:ext cx="347105" cy="12546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8"/>
          <p:cNvSpPr txBox="1"/>
          <p:nvPr>
            <p:ph type="title"/>
          </p:nvPr>
        </p:nvSpPr>
        <p:spPr>
          <a:xfrm>
            <a:off x="628650" y="224269"/>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There are many metadata models </a:t>
            </a:r>
            <a:endParaRPr/>
          </a:p>
        </p:txBody>
      </p:sp>
      <p:pic>
        <p:nvPicPr>
          <p:cNvPr descr="Decision chart" id="698" name="Google Shape;698;p58"/>
          <p:cNvPicPr preferRelativeResize="0"/>
          <p:nvPr/>
        </p:nvPicPr>
        <p:blipFill rotWithShape="1">
          <a:blip r:embed="rId3">
            <a:alphaModFix/>
          </a:blip>
          <a:srcRect b="0" l="0" r="0" t="0"/>
          <a:stretch/>
        </p:blipFill>
        <p:spPr>
          <a:xfrm>
            <a:off x="778288" y="1627919"/>
            <a:ext cx="685800" cy="685800"/>
          </a:xfrm>
          <a:prstGeom prst="rect">
            <a:avLst/>
          </a:prstGeom>
          <a:noFill/>
          <a:ln>
            <a:noFill/>
          </a:ln>
        </p:spPr>
      </p:pic>
      <p:sp>
        <p:nvSpPr>
          <p:cNvPr id="699" name="Google Shape;699;p58"/>
          <p:cNvSpPr txBox="1"/>
          <p:nvPr/>
        </p:nvSpPr>
        <p:spPr>
          <a:xfrm>
            <a:off x="1898225" y="1749475"/>
            <a:ext cx="59598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A </a:t>
            </a:r>
            <a:r>
              <a:rPr b="1" lang="en" sz="1700">
                <a:solidFill>
                  <a:schemeClr val="dk1"/>
                </a:solidFill>
              </a:rPr>
              <a:t>metadata model</a:t>
            </a:r>
            <a:r>
              <a:rPr lang="en" sz="1700">
                <a:solidFill>
                  <a:schemeClr val="dk1"/>
                </a:solidFill>
              </a:rPr>
              <a:t> is a structured framework that defines the types, relationships, and attributes of metadata within a specific context.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Essentially, it is a model that describes how metadata is organized and managed, providing a blueprint for how data about data is structured and utilized.</a:t>
            </a:r>
            <a:endParaRPr sz="2000"/>
          </a:p>
        </p:txBody>
      </p:sp>
      <p:sp>
        <p:nvSpPr>
          <p:cNvPr id="700" name="Google Shape;700;p58"/>
          <p:cNvSpPr txBox="1"/>
          <p:nvPr/>
        </p:nvSpPr>
        <p:spPr>
          <a:xfrm>
            <a:off x="1811575" y="4650925"/>
            <a:ext cx="51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E.g. </a:t>
            </a:r>
            <a:r>
              <a:rPr lang="en" sz="900"/>
              <a:t>https://faircookbook.elixir-europe.org/content/recipes/infrastructure/dats-model.html</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9"/>
          <p:cNvSpPr txBox="1"/>
          <p:nvPr>
            <p:ph type="title"/>
          </p:nvPr>
        </p:nvSpPr>
        <p:spPr>
          <a:xfrm>
            <a:off x="-152400" y="741475"/>
            <a:ext cx="36723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2500"/>
              <a:t>There are many metadata models </a:t>
            </a:r>
            <a:endParaRPr sz="2500"/>
          </a:p>
        </p:txBody>
      </p:sp>
      <p:pic>
        <p:nvPicPr>
          <p:cNvPr id="706" name="Google Shape;706;p59"/>
          <p:cNvPicPr preferRelativeResize="0"/>
          <p:nvPr/>
        </p:nvPicPr>
        <p:blipFill rotWithShape="1">
          <a:blip r:embed="rId3">
            <a:alphaModFix/>
          </a:blip>
          <a:srcRect b="0" l="0" r="0" t="0"/>
          <a:stretch/>
        </p:blipFill>
        <p:spPr>
          <a:xfrm>
            <a:off x="2921795" y="76200"/>
            <a:ext cx="6222205" cy="5143501"/>
          </a:xfrm>
          <a:prstGeom prst="rect">
            <a:avLst/>
          </a:prstGeom>
          <a:noFill/>
          <a:ln>
            <a:noFill/>
          </a:ln>
        </p:spPr>
      </p:pic>
      <p:pic>
        <p:nvPicPr>
          <p:cNvPr descr="Decision chart" id="707" name="Google Shape;707;p59"/>
          <p:cNvPicPr preferRelativeResize="0"/>
          <p:nvPr/>
        </p:nvPicPr>
        <p:blipFill rotWithShape="1">
          <a:blip r:embed="rId4">
            <a:alphaModFix/>
          </a:blip>
          <a:srcRect b="0" l="0" r="0" t="0"/>
          <a:stretch/>
        </p:blipFill>
        <p:spPr>
          <a:xfrm>
            <a:off x="1693488" y="4308794"/>
            <a:ext cx="685800" cy="685800"/>
          </a:xfrm>
          <a:prstGeom prst="rect">
            <a:avLst/>
          </a:prstGeom>
          <a:noFill/>
          <a:ln>
            <a:noFill/>
          </a:ln>
        </p:spPr>
      </p:pic>
      <p:sp>
        <p:nvSpPr>
          <p:cNvPr id="708" name="Google Shape;708;p59"/>
          <p:cNvSpPr txBox="1"/>
          <p:nvPr/>
        </p:nvSpPr>
        <p:spPr>
          <a:xfrm>
            <a:off x="-152403" y="1606600"/>
            <a:ext cx="34596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chemeClr val="dk1"/>
                </a:solidFill>
                <a:latin typeface="Calibri"/>
                <a:ea typeface="Calibri"/>
                <a:cs typeface="Calibri"/>
                <a:sym typeface="Calibri"/>
              </a:rPr>
              <a:t>https://isa-tools.org/isa-api/_images/isa-model.png</a:t>
            </a:r>
            <a:endParaRPr sz="800"/>
          </a:p>
        </p:txBody>
      </p:sp>
      <p:sp>
        <p:nvSpPr>
          <p:cNvPr id="709" name="Google Shape;709;p59"/>
          <p:cNvSpPr/>
          <p:nvPr/>
        </p:nvSpPr>
        <p:spPr>
          <a:xfrm>
            <a:off x="8794100" y="4824700"/>
            <a:ext cx="349800" cy="39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ENA’s metadata model</a:t>
            </a:r>
            <a:endParaRPr/>
          </a:p>
        </p:txBody>
      </p:sp>
      <p:pic>
        <p:nvPicPr>
          <p:cNvPr id="715" name="Google Shape;715;p60"/>
          <p:cNvPicPr preferRelativeResize="0"/>
          <p:nvPr/>
        </p:nvPicPr>
        <p:blipFill rotWithShape="1">
          <a:blip r:embed="rId3">
            <a:alphaModFix/>
          </a:blip>
          <a:srcRect b="0" l="0" r="0" t="0"/>
          <a:stretch/>
        </p:blipFill>
        <p:spPr>
          <a:xfrm>
            <a:off x="1137683" y="1408509"/>
            <a:ext cx="6868633" cy="3461147"/>
          </a:xfrm>
          <a:prstGeom prst="rect">
            <a:avLst/>
          </a:prstGeom>
          <a:noFill/>
          <a:ln>
            <a:noFill/>
          </a:ln>
        </p:spPr>
      </p:pic>
      <p:sp>
        <p:nvSpPr>
          <p:cNvPr id="716" name="Google Shape;716;p60"/>
          <p:cNvSpPr txBox="1"/>
          <p:nvPr/>
        </p:nvSpPr>
        <p:spPr>
          <a:xfrm>
            <a:off x="952500" y="4670050"/>
            <a:ext cx="453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https://ena-docs.readthedocs.io/en/latest/submit/general-guide/metadata.html</a:t>
            </a:r>
            <a:r>
              <a:rPr lang="en" sz="800"/>
              <a:t> </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Let’s focus on the metadata checklists</a:t>
            </a:r>
            <a:endParaRPr/>
          </a:p>
        </p:txBody>
      </p:sp>
      <p:pic>
        <p:nvPicPr>
          <p:cNvPr descr="Table" id="722" name="Google Shape;722;p61"/>
          <p:cNvPicPr preferRelativeResize="0"/>
          <p:nvPr/>
        </p:nvPicPr>
        <p:blipFill rotWithShape="1">
          <a:blip r:embed="rId3">
            <a:alphaModFix/>
          </a:blip>
          <a:srcRect b="0" l="0" r="0" t="0"/>
          <a:stretch/>
        </p:blipFill>
        <p:spPr>
          <a:xfrm>
            <a:off x="628650" y="1058465"/>
            <a:ext cx="1513285" cy="1513285"/>
          </a:xfrm>
          <a:prstGeom prst="rect">
            <a:avLst/>
          </a:prstGeom>
          <a:noFill/>
          <a:ln>
            <a:noFill/>
          </a:ln>
        </p:spPr>
      </p:pic>
      <p:sp>
        <p:nvSpPr>
          <p:cNvPr id="723" name="Google Shape;723;p61"/>
          <p:cNvSpPr txBox="1"/>
          <p:nvPr>
            <p:ph idx="2" type="body"/>
          </p:nvPr>
        </p:nvSpPr>
        <p:spPr>
          <a:xfrm>
            <a:off x="2732484" y="1369219"/>
            <a:ext cx="6054328" cy="3223329"/>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rgbClr val="FF681E"/>
              </a:buClr>
              <a:buSzPts val="2100"/>
              <a:buFont typeface="Arial"/>
              <a:buChar char="•"/>
            </a:pPr>
            <a:r>
              <a:rPr lang="en" u="sng">
                <a:solidFill>
                  <a:schemeClr val="hlink"/>
                </a:solidFill>
                <a:hlinkClick r:id="rId4"/>
              </a:rPr>
              <a:t>From</a:t>
            </a:r>
            <a:r>
              <a:rPr lang="en" u="sng">
                <a:solidFill>
                  <a:schemeClr val="hlink"/>
                </a:solidFill>
                <a:hlinkClick r:id="rId5"/>
              </a:rPr>
              <a:t> ENA</a:t>
            </a:r>
            <a:r>
              <a:rPr lang="en"/>
              <a:t> - their checklist of metadata</a:t>
            </a:r>
            <a:endParaRPr/>
          </a:p>
          <a:p>
            <a:pPr indent="-171450" lvl="0" marL="177800" rtl="0" algn="l">
              <a:lnSpc>
                <a:spcPct val="90000"/>
              </a:lnSpc>
              <a:spcBef>
                <a:spcPts val="800"/>
              </a:spcBef>
              <a:spcAft>
                <a:spcPts val="0"/>
              </a:spcAft>
              <a:buClr>
                <a:srgbClr val="FF681E"/>
              </a:buClr>
              <a:buSzPts val="2100"/>
              <a:buFont typeface="Arial"/>
              <a:buChar char="•"/>
            </a:pPr>
            <a:r>
              <a:rPr lang="en" u="sng">
                <a:solidFill>
                  <a:schemeClr val="hlink"/>
                </a:solidFill>
                <a:hlinkClick r:id="rId6"/>
              </a:rPr>
              <a:t>ELIXIR's Fair Cookbook for transcriptomics data</a:t>
            </a:r>
            <a:br>
              <a:rPr lang="en"/>
            </a:br>
            <a:endParaRPr/>
          </a:p>
        </p:txBody>
      </p:sp>
      <p:sp>
        <p:nvSpPr>
          <p:cNvPr id="724" name="Google Shape;724;p61"/>
          <p:cNvSpPr txBox="1"/>
          <p:nvPr/>
        </p:nvSpPr>
        <p:spPr>
          <a:xfrm>
            <a:off x="628650" y="2672953"/>
            <a:ext cx="7886700" cy="994172"/>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Clr>
                <a:srgbClr val="FF681E"/>
              </a:buClr>
              <a:buSzPts val="2100"/>
              <a:buFont typeface="Arial"/>
              <a:buChar char="•"/>
            </a:pPr>
            <a:r>
              <a:rPr lang="en" sz="2100">
                <a:solidFill>
                  <a:srgbClr val="1B2944"/>
                </a:solidFill>
                <a:latin typeface="Corbel"/>
                <a:ea typeface="Corbel"/>
                <a:cs typeface="Corbel"/>
                <a:sym typeface="Corbel"/>
              </a:rPr>
              <a:t>Exercise 3 Let’s fill in the metadata based on the paper</a:t>
            </a:r>
            <a:br>
              <a:rPr lang="en" sz="2100">
                <a:solidFill>
                  <a:srgbClr val="1B2944"/>
                </a:solidFill>
                <a:latin typeface="Corbel"/>
                <a:ea typeface="Corbel"/>
                <a:cs typeface="Corbel"/>
                <a:sym typeface="Corbel"/>
              </a:rPr>
            </a:br>
            <a:endParaRPr sz="2100">
              <a:solidFill>
                <a:srgbClr val="1B2944"/>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628650" y="273844"/>
            <a:ext cx="7886700" cy="57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vs Metadata</a:t>
            </a:r>
            <a:endParaRPr/>
          </a:p>
        </p:txBody>
      </p:sp>
      <p:sp>
        <p:nvSpPr>
          <p:cNvPr id="188" name="Google Shape;188;p26"/>
          <p:cNvSpPr/>
          <p:nvPr/>
        </p:nvSpPr>
        <p:spPr>
          <a:xfrm>
            <a:off x="885525" y="1434675"/>
            <a:ext cx="907200" cy="825600"/>
          </a:xfrm>
          <a:prstGeom prst="can">
            <a:avLst>
              <a:gd fmla="val 25000" name="adj"/>
            </a:avLst>
          </a:prstGeom>
          <a:solidFill>
            <a:srgbClr val="582E8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89" name="Google Shape;189;p26"/>
          <p:cNvGrpSpPr/>
          <p:nvPr/>
        </p:nvGrpSpPr>
        <p:grpSpPr>
          <a:xfrm>
            <a:off x="942398" y="3276441"/>
            <a:ext cx="793443" cy="905027"/>
            <a:chOff x="2243975" y="3563475"/>
            <a:chExt cx="1109400" cy="1369800"/>
          </a:xfrm>
        </p:grpSpPr>
        <p:sp>
          <p:nvSpPr>
            <p:cNvPr id="190" name="Google Shape;190;p26"/>
            <p:cNvSpPr/>
            <p:nvPr/>
          </p:nvSpPr>
          <p:spPr>
            <a:xfrm>
              <a:off x="2243975" y="3563475"/>
              <a:ext cx="1109400" cy="1369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1" name="Google Shape;191;p26"/>
            <p:cNvCxnSpPr/>
            <p:nvPr/>
          </p:nvCxnSpPr>
          <p:spPr>
            <a:xfrm>
              <a:off x="2361650" y="3689525"/>
              <a:ext cx="302700" cy="0"/>
            </a:xfrm>
            <a:prstGeom prst="straightConnector1">
              <a:avLst/>
            </a:prstGeom>
            <a:noFill/>
            <a:ln cap="flat" cmpd="sng" w="9525">
              <a:solidFill>
                <a:srgbClr val="595959"/>
              </a:solidFill>
              <a:prstDash val="solid"/>
              <a:round/>
              <a:headEnd len="med" w="med" type="none"/>
              <a:tailEnd len="med" w="med" type="none"/>
            </a:ln>
          </p:spPr>
        </p:cxnSp>
        <p:cxnSp>
          <p:nvCxnSpPr>
            <p:cNvPr id="192" name="Google Shape;192;p26"/>
            <p:cNvCxnSpPr/>
            <p:nvPr/>
          </p:nvCxnSpPr>
          <p:spPr>
            <a:xfrm flipH="1" rot="10800000">
              <a:off x="2361650" y="39079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93" name="Google Shape;193;p26"/>
            <p:cNvCxnSpPr/>
            <p:nvPr/>
          </p:nvCxnSpPr>
          <p:spPr>
            <a:xfrm flipH="1" rot="10800000">
              <a:off x="2361650" y="40183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94" name="Google Shape;194;p26"/>
            <p:cNvCxnSpPr/>
            <p:nvPr/>
          </p:nvCxnSpPr>
          <p:spPr>
            <a:xfrm flipH="1" rot="10800000">
              <a:off x="2371238" y="4118250"/>
              <a:ext cx="570300" cy="11700"/>
            </a:xfrm>
            <a:prstGeom prst="straightConnector1">
              <a:avLst/>
            </a:prstGeom>
            <a:noFill/>
            <a:ln cap="flat" cmpd="sng" w="9525">
              <a:solidFill>
                <a:srgbClr val="595959"/>
              </a:solidFill>
              <a:prstDash val="solid"/>
              <a:round/>
              <a:headEnd len="med" w="med" type="none"/>
              <a:tailEnd len="med" w="med" type="none"/>
            </a:ln>
          </p:spPr>
        </p:cxnSp>
        <p:cxnSp>
          <p:nvCxnSpPr>
            <p:cNvPr id="195" name="Google Shape;195;p26"/>
            <p:cNvCxnSpPr/>
            <p:nvPr/>
          </p:nvCxnSpPr>
          <p:spPr>
            <a:xfrm flipH="1" rot="10800000">
              <a:off x="2374325" y="43390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96" name="Google Shape;196;p26"/>
            <p:cNvCxnSpPr/>
            <p:nvPr/>
          </p:nvCxnSpPr>
          <p:spPr>
            <a:xfrm flipH="1" rot="10800000">
              <a:off x="2374325" y="44494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97" name="Google Shape;197;p26"/>
            <p:cNvCxnSpPr/>
            <p:nvPr/>
          </p:nvCxnSpPr>
          <p:spPr>
            <a:xfrm flipH="1" rot="10800000">
              <a:off x="2374325" y="45598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98" name="Google Shape;198;p26"/>
            <p:cNvCxnSpPr/>
            <p:nvPr/>
          </p:nvCxnSpPr>
          <p:spPr>
            <a:xfrm flipH="1" rot="10800000">
              <a:off x="2374325" y="4670250"/>
              <a:ext cx="848700" cy="1200"/>
            </a:xfrm>
            <a:prstGeom prst="straightConnector1">
              <a:avLst/>
            </a:prstGeom>
            <a:noFill/>
            <a:ln cap="flat" cmpd="sng" w="9525">
              <a:solidFill>
                <a:srgbClr val="595959"/>
              </a:solidFill>
              <a:prstDash val="solid"/>
              <a:round/>
              <a:headEnd len="med" w="med" type="none"/>
              <a:tailEnd len="med" w="med" type="none"/>
            </a:ln>
          </p:spPr>
        </p:cxnSp>
        <p:cxnSp>
          <p:nvCxnSpPr>
            <p:cNvPr id="199" name="Google Shape;199;p26"/>
            <p:cNvCxnSpPr/>
            <p:nvPr/>
          </p:nvCxnSpPr>
          <p:spPr>
            <a:xfrm flipH="1" rot="10800000">
              <a:off x="2371238" y="4770150"/>
              <a:ext cx="570300" cy="11700"/>
            </a:xfrm>
            <a:prstGeom prst="straightConnector1">
              <a:avLst/>
            </a:prstGeom>
            <a:noFill/>
            <a:ln cap="flat" cmpd="sng" w="9525">
              <a:solidFill>
                <a:srgbClr val="595959"/>
              </a:solidFill>
              <a:prstDash val="solid"/>
              <a:round/>
              <a:headEnd len="med" w="med" type="none"/>
              <a:tailEnd len="med" w="med" type="none"/>
            </a:ln>
          </p:spPr>
        </p:cxnSp>
      </p:grpSp>
      <p:sp>
        <p:nvSpPr>
          <p:cNvPr id="200" name="Google Shape;200;p26"/>
          <p:cNvSpPr txBox="1"/>
          <p:nvPr/>
        </p:nvSpPr>
        <p:spPr>
          <a:xfrm>
            <a:off x="1652725" y="1469775"/>
            <a:ext cx="32832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465">
                <a:solidFill>
                  <a:srgbClr val="582E86"/>
                </a:solidFill>
              </a:rPr>
              <a:t>Data itself</a:t>
            </a:r>
            <a:endParaRPr b="1" sz="2865">
              <a:solidFill>
                <a:srgbClr val="582E86"/>
              </a:solidFill>
            </a:endParaRPr>
          </a:p>
        </p:txBody>
      </p:sp>
      <p:sp>
        <p:nvSpPr>
          <p:cNvPr id="201" name="Google Shape;201;p26"/>
          <p:cNvSpPr txBox="1"/>
          <p:nvPr/>
        </p:nvSpPr>
        <p:spPr>
          <a:xfrm>
            <a:off x="1652725" y="3363713"/>
            <a:ext cx="3283200" cy="75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465">
                <a:solidFill>
                  <a:srgbClr val="582E86"/>
                </a:solidFill>
              </a:rPr>
              <a:t>Data descriptor</a:t>
            </a:r>
            <a:br>
              <a:rPr b="1" lang="en" sz="2465">
                <a:solidFill>
                  <a:srgbClr val="582E86"/>
                </a:solidFill>
              </a:rPr>
            </a:br>
            <a:r>
              <a:rPr b="1" lang="en">
                <a:solidFill>
                  <a:srgbClr val="582E86"/>
                </a:solidFill>
              </a:rPr>
              <a:t>(metadata)</a:t>
            </a:r>
            <a:endParaRPr b="1">
              <a:solidFill>
                <a:srgbClr val="582E86"/>
              </a:solidFill>
            </a:endParaRPr>
          </a:p>
        </p:txBody>
      </p:sp>
      <p:cxnSp>
        <p:nvCxnSpPr>
          <p:cNvPr id="202" name="Google Shape;202;p26"/>
          <p:cNvCxnSpPr>
            <a:stCxn id="188" idx="3"/>
            <a:endCxn id="190" idx="0"/>
          </p:cNvCxnSpPr>
          <p:nvPr/>
        </p:nvCxnSpPr>
        <p:spPr>
          <a:xfrm>
            <a:off x="1339125" y="2260275"/>
            <a:ext cx="0" cy="101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External references</a:t>
            </a:r>
            <a:endParaRPr/>
          </a:p>
        </p:txBody>
      </p:sp>
      <p:sp>
        <p:nvSpPr>
          <p:cNvPr id="730" name="Google Shape;730;p62"/>
          <p:cNvSpPr txBox="1"/>
          <p:nvPr>
            <p:ph idx="1" type="body"/>
          </p:nvPr>
        </p:nvSpPr>
        <p:spPr>
          <a:xfrm>
            <a:off x="628650" y="1381347"/>
            <a:ext cx="7886700" cy="23697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FF681E"/>
              </a:buClr>
              <a:buSzPts val="2100"/>
              <a:buFont typeface="Arial"/>
              <a:buChar char="•"/>
            </a:pPr>
            <a:r>
              <a:rPr lang="en"/>
              <a:t>Harvard Comparison Grid: </a:t>
            </a:r>
            <a:r>
              <a:rPr lang="en" u="sng">
                <a:solidFill>
                  <a:schemeClr val="hlink"/>
                </a:solidFill>
                <a:hlinkClick r:id="rId3"/>
              </a:rPr>
              <a:t>https://datamanagement.hms.harvard.edu/electronic-lab-notebooks</a:t>
            </a:r>
            <a:endParaRPr/>
          </a:p>
          <a:p>
            <a:pPr indent="-38100" lvl="0" marL="177800" rtl="0" algn="l">
              <a:lnSpc>
                <a:spcPct val="90000"/>
              </a:lnSpc>
              <a:spcBef>
                <a:spcPts val="800"/>
              </a:spcBef>
              <a:spcAft>
                <a:spcPts val="0"/>
              </a:spcAft>
              <a:buClr>
                <a:srgbClr val="FF681E"/>
              </a:buClr>
              <a:buSzPts val="2100"/>
              <a:buFont typeface="Arial"/>
              <a:buNone/>
            </a:pPr>
            <a:r>
              <a:t/>
            </a:r>
            <a:endParaRPr/>
          </a:p>
          <a:p>
            <a:pPr indent="-171450" lvl="0" marL="177800" rtl="0" algn="l">
              <a:lnSpc>
                <a:spcPct val="90000"/>
              </a:lnSpc>
              <a:spcBef>
                <a:spcPts val="800"/>
              </a:spcBef>
              <a:spcAft>
                <a:spcPts val="0"/>
              </a:spcAft>
              <a:buClr>
                <a:srgbClr val="FF681E"/>
              </a:buClr>
              <a:buSzPts val="2100"/>
              <a:buFont typeface="Arial"/>
              <a:buChar char="•"/>
            </a:pPr>
            <a:r>
              <a:rPr lang="en"/>
              <a:t>NKI: LabGuru for Wetlab and Castor for Clinical Data Capature</a:t>
            </a:r>
            <a:endParaRPr/>
          </a:p>
          <a:p>
            <a:pPr indent="-38100" lvl="0" marL="177800" rtl="0" algn="l">
              <a:lnSpc>
                <a:spcPct val="90000"/>
              </a:lnSpc>
              <a:spcBef>
                <a:spcPts val="800"/>
              </a:spcBef>
              <a:spcAft>
                <a:spcPts val="0"/>
              </a:spcAft>
              <a:buClr>
                <a:srgbClr val="FF681E"/>
              </a:buClr>
              <a:buSzPts val="2100"/>
              <a:buFont typeface="Arial"/>
              <a:buNone/>
            </a:pPr>
            <a:r>
              <a:t/>
            </a:r>
            <a:endParaRPr/>
          </a:p>
          <a:p>
            <a:pPr indent="-171450" lvl="0" marL="177800" rtl="0" algn="l">
              <a:lnSpc>
                <a:spcPct val="90000"/>
              </a:lnSpc>
              <a:spcBef>
                <a:spcPts val="800"/>
              </a:spcBef>
              <a:spcAft>
                <a:spcPts val="0"/>
              </a:spcAft>
              <a:buClr>
                <a:srgbClr val="FF681E"/>
              </a:buClr>
              <a:buSzPts val="2100"/>
              <a:buFont typeface="Arial"/>
              <a:buChar char="•"/>
            </a:pPr>
            <a:r>
              <a:rPr lang="en"/>
              <a:t>MDC and BIH – LIMS is available, RDM SODAR (Omics data)</a:t>
            </a:r>
            <a:endParaRPr/>
          </a:p>
          <a:p>
            <a:pPr indent="0" lvl="0" marL="0" rtl="0" algn="l">
              <a:lnSpc>
                <a:spcPct val="90000"/>
              </a:lnSpc>
              <a:spcBef>
                <a:spcPts val="800"/>
              </a:spcBef>
              <a:spcAft>
                <a:spcPts val="0"/>
              </a:spcAft>
              <a:buSzPts val="2100"/>
              <a:buNone/>
            </a:pPr>
            <a:r>
              <a:t/>
            </a:r>
            <a:endParaRPr/>
          </a:p>
          <a:p>
            <a:pPr indent="-38100" lvl="0" marL="177800" rtl="0" algn="l">
              <a:lnSpc>
                <a:spcPct val="90000"/>
              </a:lnSpc>
              <a:spcBef>
                <a:spcPts val="800"/>
              </a:spcBef>
              <a:spcAft>
                <a:spcPts val="0"/>
              </a:spcAft>
              <a:buClr>
                <a:srgbClr val="FF681E"/>
              </a:buClr>
              <a:buSzPts val="2100"/>
              <a:buFont typeface="Arial"/>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B2944"/>
              </a:buClr>
              <a:buSzPts val="3300"/>
              <a:buFont typeface="Corbel"/>
              <a:buNone/>
            </a:pPr>
            <a:r>
              <a:rPr lang="en"/>
              <a:t>Documentation and support</a:t>
            </a:r>
            <a:endParaRPr/>
          </a:p>
        </p:txBody>
      </p:sp>
      <p:sp>
        <p:nvSpPr>
          <p:cNvPr id="736" name="Google Shape;736;p63"/>
          <p:cNvSpPr txBox="1"/>
          <p:nvPr>
            <p:ph idx="1" type="body"/>
          </p:nvPr>
        </p:nvSpPr>
        <p:spPr>
          <a:xfrm>
            <a:off x="628650" y="1381340"/>
            <a:ext cx="7886700" cy="3205692"/>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500"/>
              <a:buNone/>
            </a:pPr>
            <a:r>
              <a:rPr lang="en" sz="1500">
                <a:solidFill>
                  <a:srgbClr val="FF681E"/>
                </a:solidFill>
              </a:rPr>
              <a:t>VIB &amp; ELIXIR Support </a:t>
            </a:r>
            <a:endParaRPr/>
          </a:p>
          <a:p>
            <a:pPr indent="0" lvl="1" marL="342900" rtl="0" algn="l">
              <a:lnSpc>
                <a:spcPct val="90000"/>
              </a:lnSpc>
              <a:spcBef>
                <a:spcPts val="400"/>
              </a:spcBef>
              <a:spcAft>
                <a:spcPts val="0"/>
              </a:spcAft>
              <a:buSzPts val="1200"/>
              <a:buFont typeface="Corbel"/>
              <a:buNone/>
            </a:pPr>
            <a:br>
              <a:rPr lang="en"/>
            </a:br>
            <a:r>
              <a:rPr lang="en" sz="1200">
                <a:solidFill>
                  <a:srgbClr val="3F3F3F"/>
                </a:solidFill>
              </a:rPr>
              <a:t>VIB Data Core - for e-lab journal (Follow training and Learn VIB support points)</a:t>
            </a:r>
            <a:endParaRPr sz="1200">
              <a:solidFill>
                <a:srgbClr val="3F3F3F"/>
              </a:solidFill>
            </a:endParaRPr>
          </a:p>
          <a:p>
            <a:pPr indent="0" lvl="0" marL="914400" rtl="0" algn="l">
              <a:spcBef>
                <a:spcPts val="0"/>
              </a:spcBef>
              <a:spcAft>
                <a:spcPts val="0"/>
              </a:spcAft>
              <a:buClr>
                <a:srgbClr val="1B2944"/>
              </a:buClr>
              <a:buSzPts val="3300"/>
              <a:buFont typeface="Corbel"/>
              <a:buNone/>
            </a:pPr>
            <a:r>
              <a:rPr lang="en" sz="1200"/>
              <a:t>eLab journal - 19Nov - </a:t>
            </a:r>
            <a:r>
              <a:rPr lang="en" sz="1200" u="sng">
                <a:solidFill>
                  <a:schemeClr val="hlink"/>
                </a:solidFill>
                <a:hlinkClick r:id="rId3"/>
              </a:rPr>
              <a:t>Leuven</a:t>
            </a:r>
            <a:endParaRPr sz="1200"/>
          </a:p>
          <a:p>
            <a:pPr indent="0" lvl="0" marL="914400" rtl="0" algn="l">
              <a:spcBef>
                <a:spcPts val="0"/>
              </a:spcBef>
              <a:spcAft>
                <a:spcPts val="0"/>
              </a:spcAft>
              <a:buClr>
                <a:srgbClr val="1B2944"/>
              </a:buClr>
              <a:buSzPts val="3300"/>
              <a:buFont typeface="Corbel"/>
              <a:buNone/>
            </a:pPr>
            <a:r>
              <a:rPr lang="en" sz="1200"/>
              <a:t>eLab journal - 09Dec - </a:t>
            </a:r>
            <a:r>
              <a:rPr lang="en" sz="1200" u="sng">
                <a:solidFill>
                  <a:schemeClr val="hlink"/>
                </a:solidFill>
                <a:hlinkClick r:id="rId4"/>
              </a:rPr>
              <a:t>Gent</a:t>
            </a:r>
            <a:endParaRPr sz="1200">
              <a:solidFill>
                <a:srgbClr val="3F3F3F"/>
              </a:solidFill>
            </a:endParaRPr>
          </a:p>
          <a:p>
            <a:pPr indent="0" lvl="1" marL="342900" rtl="0" algn="l">
              <a:lnSpc>
                <a:spcPct val="90000"/>
              </a:lnSpc>
              <a:spcBef>
                <a:spcPts val="400"/>
              </a:spcBef>
              <a:spcAft>
                <a:spcPts val="0"/>
              </a:spcAft>
              <a:buSzPts val="1200"/>
              <a:buFont typeface="Corbel"/>
              <a:buNone/>
            </a:pPr>
            <a:r>
              <a:t/>
            </a:r>
            <a:endParaRPr sz="1200">
              <a:solidFill>
                <a:srgbClr val="3F3F3F"/>
              </a:solidFill>
            </a:endParaRPr>
          </a:p>
          <a:p>
            <a:pPr indent="0" lvl="1" marL="342900" rtl="0" algn="l">
              <a:lnSpc>
                <a:spcPct val="90000"/>
              </a:lnSpc>
              <a:spcBef>
                <a:spcPts val="400"/>
              </a:spcBef>
              <a:spcAft>
                <a:spcPts val="0"/>
              </a:spcAft>
              <a:buSzPts val="1200"/>
              <a:buFont typeface="Corbel"/>
              <a:buNone/>
            </a:pPr>
            <a:r>
              <a:rPr lang="en" sz="1200">
                <a:solidFill>
                  <a:srgbClr val="3F3F3F"/>
                </a:solidFill>
              </a:rPr>
              <a:t>RDM more specific support should exist per center, taking their particularities in account</a:t>
            </a:r>
            <a:endParaRPr sz="1200">
              <a:solidFill>
                <a:srgbClr val="3F3F3F"/>
              </a:solidFill>
            </a:endParaRPr>
          </a:p>
          <a:p>
            <a:pPr indent="0" lvl="1" marL="342900" rtl="0" algn="l">
              <a:lnSpc>
                <a:spcPct val="90000"/>
              </a:lnSpc>
              <a:spcBef>
                <a:spcPts val="400"/>
              </a:spcBef>
              <a:spcAft>
                <a:spcPts val="0"/>
              </a:spcAft>
              <a:buSzPts val="1200"/>
              <a:buFont typeface="Corbel"/>
              <a:buNone/>
            </a:pPr>
            <a:br>
              <a:rPr lang="en" sz="1200">
                <a:solidFill>
                  <a:srgbClr val="3F3F3F"/>
                </a:solidFill>
              </a:rPr>
            </a:br>
            <a:r>
              <a:rPr lang="en" sz="1200">
                <a:solidFill>
                  <a:srgbClr val="3F3F3F"/>
                </a:solidFill>
              </a:rPr>
              <a:t>ELIXIR services - usegalaxy.eu</a:t>
            </a:r>
            <a:br>
              <a:rPr lang="en" sz="1200">
                <a:solidFill>
                  <a:srgbClr val="3F3F3F"/>
                </a:solidFill>
              </a:rPr>
            </a:br>
            <a:br>
              <a:rPr lang="en" sz="1200">
                <a:solidFill>
                  <a:srgbClr val="3F3F3F"/>
                </a:solidFill>
              </a:rPr>
            </a:br>
            <a:r>
              <a:rPr lang="en" sz="1200">
                <a:solidFill>
                  <a:srgbClr val="3F3F3F"/>
                </a:solidFill>
              </a:rPr>
              <a:t>More information at: </a:t>
            </a:r>
            <a:r>
              <a:rPr lang="en" sz="1200" u="sng">
                <a:solidFill>
                  <a:schemeClr val="hlink"/>
                </a:solidFill>
                <a:hlinkClick r:id="rId5"/>
              </a:rPr>
              <a:t>https://www.elixir-belgium.org/services</a:t>
            </a:r>
            <a:endParaRPr sz="1200">
              <a:solidFill>
                <a:srgbClr val="3F3F3F"/>
              </a:solidFill>
            </a:endParaRPr>
          </a:p>
          <a:p>
            <a:pPr indent="0" lvl="1" marL="342900" rtl="0" algn="l">
              <a:lnSpc>
                <a:spcPct val="90000"/>
              </a:lnSpc>
              <a:spcBef>
                <a:spcPts val="400"/>
              </a:spcBef>
              <a:spcAft>
                <a:spcPts val="0"/>
              </a:spcAft>
              <a:buSzPts val="1200"/>
              <a:buFont typeface="Corbel"/>
              <a:buNone/>
            </a:pPr>
            <a:r>
              <a:t/>
            </a:r>
            <a:endParaRPr sz="1200">
              <a:solidFill>
                <a:srgbClr val="3F3F3F"/>
              </a:solidFill>
            </a:endParaRPr>
          </a:p>
          <a:p>
            <a:pPr indent="0" lvl="1" marL="342900" rtl="0" algn="l">
              <a:lnSpc>
                <a:spcPct val="90000"/>
              </a:lnSpc>
              <a:spcBef>
                <a:spcPts val="400"/>
              </a:spcBef>
              <a:spcAft>
                <a:spcPts val="0"/>
              </a:spcAft>
              <a:buSzPts val="1200"/>
              <a:buFont typeface="Corbel"/>
              <a:buNone/>
            </a:pPr>
            <a:r>
              <a:rPr lang="en" sz="1200">
                <a:solidFill>
                  <a:srgbClr val="3F3F3F"/>
                </a:solidFill>
              </a:rPr>
              <a:t>Data Core Team Lead Data Management: </a:t>
            </a:r>
            <a:r>
              <a:rPr lang="en" sz="1200" u="sng">
                <a:solidFill>
                  <a:schemeClr val="hlink"/>
                </a:solidFill>
                <a:hlinkClick r:id="rId6"/>
              </a:rPr>
              <a:t>flora.danna@vib.be</a:t>
            </a:r>
            <a:r>
              <a:rPr lang="en" sz="1200">
                <a:solidFill>
                  <a:srgbClr val="3F3F3F"/>
                </a:solidFill>
              </a:rPr>
              <a:t> </a:t>
            </a:r>
            <a:endParaRPr sz="1200">
              <a:solidFill>
                <a:srgbClr val="3F3F3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4"/>
          <p:cNvSpPr txBox="1"/>
          <p:nvPr>
            <p:ph type="title"/>
          </p:nvPr>
        </p:nvSpPr>
        <p:spPr>
          <a:xfrm>
            <a:off x="628650" y="273844"/>
            <a:ext cx="7886700" cy="57965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B2944"/>
              </a:buClr>
              <a:buSzPts val="3300"/>
              <a:buFont typeface="Corbel"/>
              <a:buNone/>
            </a:pPr>
            <a:r>
              <a:rPr lang="en"/>
              <a:t>What did we cover today.</a:t>
            </a:r>
            <a:endParaRPr/>
          </a:p>
        </p:txBody>
      </p:sp>
      <p:grpSp>
        <p:nvGrpSpPr>
          <p:cNvPr id="742" name="Google Shape;742;p64"/>
          <p:cNvGrpSpPr/>
          <p:nvPr/>
        </p:nvGrpSpPr>
        <p:grpSpPr>
          <a:xfrm>
            <a:off x="628650" y="1083807"/>
            <a:ext cx="7886700" cy="3200682"/>
            <a:chOff x="0" y="3339"/>
            <a:chExt cx="10515600" cy="4267576"/>
          </a:xfrm>
        </p:grpSpPr>
        <p:sp>
          <p:nvSpPr>
            <p:cNvPr id="743" name="Google Shape;743;p64"/>
            <p:cNvSpPr/>
            <p:nvPr/>
          </p:nvSpPr>
          <p:spPr>
            <a:xfrm>
              <a:off x="0" y="3339"/>
              <a:ext cx="10515600" cy="711262"/>
            </a:xfrm>
            <a:prstGeom prst="roundRect">
              <a:avLst>
                <a:gd fmla="val 10000" name="adj"/>
              </a:avLst>
            </a:prstGeom>
            <a:solidFill>
              <a:srgbClr val="F7D5C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4" name="Google Shape;744;p64"/>
            <p:cNvSpPr/>
            <p:nvPr/>
          </p:nvSpPr>
          <p:spPr>
            <a:xfrm>
              <a:off x="215157" y="163373"/>
              <a:ext cx="391194" cy="391194"/>
            </a:xfrm>
            <a:prstGeom prst="rect">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5" name="Google Shape;745;p64"/>
            <p:cNvSpPr/>
            <p:nvPr/>
          </p:nvSpPr>
          <p:spPr>
            <a:xfrm>
              <a:off x="821508" y="3339"/>
              <a:ext cx="9694091" cy="711262"/>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6" name="Google Shape;746;p64"/>
            <p:cNvSpPr txBox="1"/>
            <p:nvPr/>
          </p:nvSpPr>
          <p:spPr>
            <a:xfrm>
              <a:off x="821508" y="3339"/>
              <a:ext cx="9694091" cy="711262"/>
            </a:xfrm>
            <a:prstGeom prst="rect">
              <a:avLst/>
            </a:prstGeom>
            <a:noFill/>
            <a:ln>
              <a:noFill/>
            </a:ln>
          </p:spPr>
          <p:txBody>
            <a:bodyPr anchorCtr="0" anchor="ctr" bIns="56450" lIns="56450" spcFirstLastPara="1" rIns="56450" wrap="square" tIns="56450">
              <a:noAutofit/>
            </a:bodyPr>
            <a:lstStyle/>
            <a:p>
              <a:pPr indent="0" lvl="0" marL="0" marR="0" rtl="0" algn="l">
                <a:lnSpc>
                  <a:spcPct val="90000"/>
                </a:lnSpc>
                <a:spcBef>
                  <a:spcPts val="0"/>
                </a:spcBef>
                <a:spcAft>
                  <a:spcPts val="0"/>
                </a:spcAft>
                <a:buClr>
                  <a:schemeClr val="dk1"/>
                </a:buClr>
                <a:buSzPts val="1400"/>
                <a:buFont typeface="Calibri"/>
                <a:buNone/>
              </a:pPr>
              <a:r>
                <a:rPr b="0" i="0" lang="en" sz="1400">
                  <a:solidFill>
                    <a:schemeClr val="dk1"/>
                  </a:solidFill>
                  <a:latin typeface="Calibri"/>
                  <a:ea typeface="Calibri"/>
                  <a:cs typeface="Calibri"/>
                  <a:sym typeface="Calibri"/>
                </a:rPr>
                <a:t>implement SOP type of approach for your daily documentation of experiments</a:t>
              </a:r>
              <a:br>
                <a:rPr b="0" i="0"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747" name="Google Shape;747;p64"/>
            <p:cNvSpPr/>
            <p:nvPr/>
          </p:nvSpPr>
          <p:spPr>
            <a:xfrm>
              <a:off x="0" y="892417"/>
              <a:ext cx="10515600" cy="711262"/>
            </a:xfrm>
            <a:prstGeom prst="roundRect">
              <a:avLst>
                <a:gd fmla="val 10000" name="adj"/>
              </a:avLst>
            </a:prstGeom>
            <a:solidFill>
              <a:srgbClr val="F7D5C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8" name="Google Shape;748;p64"/>
            <p:cNvSpPr/>
            <p:nvPr/>
          </p:nvSpPr>
          <p:spPr>
            <a:xfrm>
              <a:off x="215157" y="1052452"/>
              <a:ext cx="391194" cy="391194"/>
            </a:xfrm>
            <a:prstGeom prst="rect">
              <a:avLst/>
            </a:prstGeom>
            <a:blipFill rotWithShape="1">
              <a:blip r:embed="rId4">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9" name="Google Shape;749;p64"/>
            <p:cNvSpPr/>
            <p:nvPr/>
          </p:nvSpPr>
          <p:spPr>
            <a:xfrm>
              <a:off x="821508" y="892417"/>
              <a:ext cx="9694091" cy="711262"/>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0" name="Google Shape;750;p64"/>
            <p:cNvSpPr txBox="1"/>
            <p:nvPr/>
          </p:nvSpPr>
          <p:spPr>
            <a:xfrm>
              <a:off x="821508" y="892417"/>
              <a:ext cx="9694091" cy="711262"/>
            </a:xfrm>
            <a:prstGeom prst="rect">
              <a:avLst/>
            </a:prstGeom>
            <a:noFill/>
            <a:ln>
              <a:noFill/>
            </a:ln>
          </p:spPr>
          <p:txBody>
            <a:bodyPr anchorCtr="0" anchor="ctr" bIns="56450" lIns="56450" spcFirstLastPara="1" rIns="56450" wrap="square" tIns="56450">
              <a:noAutofit/>
            </a:bodyPr>
            <a:lstStyle/>
            <a:p>
              <a:pPr indent="0" lvl="0" marL="0" marR="0" rtl="0" algn="l">
                <a:lnSpc>
                  <a:spcPct val="90000"/>
                </a:lnSpc>
                <a:spcBef>
                  <a:spcPts val="0"/>
                </a:spcBef>
                <a:spcAft>
                  <a:spcPts val="0"/>
                </a:spcAft>
                <a:buClr>
                  <a:schemeClr val="dk1"/>
                </a:buClr>
                <a:buSzPts val="1400"/>
                <a:buFont typeface="Calibri"/>
                <a:buNone/>
              </a:pPr>
              <a:r>
                <a:rPr b="0" i="0" lang="en" sz="1400">
                  <a:solidFill>
                    <a:schemeClr val="dk1"/>
                  </a:solidFill>
                  <a:latin typeface="Calibri"/>
                  <a:ea typeface="Calibri"/>
                  <a:cs typeface="Calibri"/>
                  <a:sym typeface="Calibri"/>
                </a:rPr>
                <a:t>describe the impact of documentation on the publication preparation</a:t>
              </a:r>
              <a:br>
                <a:rPr b="1"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751" name="Google Shape;751;p64"/>
            <p:cNvSpPr/>
            <p:nvPr/>
          </p:nvSpPr>
          <p:spPr>
            <a:xfrm>
              <a:off x="0" y="1781496"/>
              <a:ext cx="10515600" cy="711262"/>
            </a:xfrm>
            <a:prstGeom prst="roundRect">
              <a:avLst>
                <a:gd fmla="val 10000" name="adj"/>
              </a:avLst>
            </a:prstGeom>
            <a:solidFill>
              <a:srgbClr val="F7D5C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2" name="Google Shape;752;p64"/>
            <p:cNvSpPr/>
            <p:nvPr/>
          </p:nvSpPr>
          <p:spPr>
            <a:xfrm>
              <a:off x="215157" y="1941530"/>
              <a:ext cx="391194" cy="391194"/>
            </a:xfrm>
            <a:prstGeom prst="rect">
              <a:avLst/>
            </a:prstGeom>
            <a:blipFill rotWithShape="1">
              <a:blip r:embed="rId5">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3" name="Google Shape;753;p64"/>
            <p:cNvSpPr/>
            <p:nvPr/>
          </p:nvSpPr>
          <p:spPr>
            <a:xfrm>
              <a:off x="821508" y="1781496"/>
              <a:ext cx="9694091" cy="711262"/>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4" name="Google Shape;754;p64"/>
            <p:cNvSpPr txBox="1"/>
            <p:nvPr/>
          </p:nvSpPr>
          <p:spPr>
            <a:xfrm>
              <a:off x="821508" y="1781496"/>
              <a:ext cx="9694091" cy="711262"/>
            </a:xfrm>
            <a:prstGeom prst="rect">
              <a:avLst/>
            </a:prstGeom>
            <a:noFill/>
            <a:ln>
              <a:noFill/>
            </a:ln>
          </p:spPr>
          <p:txBody>
            <a:bodyPr anchorCtr="0" anchor="ctr" bIns="56450" lIns="56450" spcFirstLastPara="1" rIns="56450" wrap="square" tIns="56450">
              <a:noAutofit/>
            </a:bodyPr>
            <a:lstStyle/>
            <a:p>
              <a:pPr indent="0" lvl="0" marL="0" marR="0" rtl="0" algn="l">
                <a:lnSpc>
                  <a:spcPct val="90000"/>
                </a:lnSpc>
                <a:spcBef>
                  <a:spcPts val="0"/>
                </a:spcBef>
                <a:spcAft>
                  <a:spcPts val="0"/>
                </a:spcAft>
                <a:buClr>
                  <a:schemeClr val="dk1"/>
                </a:buClr>
                <a:buSzPts val="1400"/>
                <a:buFont typeface="Calibri"/>
                <a:buNone/>
              </a:pPr>
              <a:r>
                <a:rPr b="0" i="0" lang="en" sz="1400">
                  <a:solidFill>
                    <a:schemeClr val="dk1"/>
                  </a:solidFill>
                  <a:latin typeface="Calibri"/>
                  <a:ea typeface="Calibri"/>
                  <a:cs typeface="Calibri"/>
                  <a:sym typeface="Calibri"/>
                </a:rPr>
                <a:t>make versioning more persistent by using protocols.io and/or your Electronic Lab Notebook</a:t>
              </a:r>
              <a:br>
                <a:rPr b="0" i="0"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755" name="Google Shape;755;p64"/>
            <p:cNvSpPr/>
            <p:nvPr/>
          </p:nvSpPr>
          <p:spPr>
            <a:xfrm>
              <a:off x="0" y="2670575"/>
              <a:ext cx="10515600" cy="711262"/>
            </a:xfrm>
            <a:prstGeom prst="roundRect">
              <a:avLst>
                <a:gd fmla="val 10000" name="adj"/>
              </a:avLst>
            </a:prstGeom>
            <a:solidFill>
              <a:srgbClr val="F7D5C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6" name="Google Shape;756;p64"/>
            <p:cNvSpPr/>
            <p:nvPr/>
          </p:nvSpPr>
          <p:spPr>
            <a:xfrm>
              <a:off x="215157" y="2830609"/>
              <a:ext cx="391194" cy="391194"/>
            </a:xfrm>
            <a:prstGeom prst="rect">
              <a:avLst/>
            </a:prstGeom>
            <a:blipFill rotWithShape="1">
              <a:blip r:embed="rId6">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7" name="Google Shape;757;p64"/>
            <p:cNvSpPr/>
            <p:nvPr/>
          </p:nvSpPr>
          <p:spPr>
            <a:xfrm>
              <a:off x="821508" y="2670575"/>
              <a:ext cx="9694091" cy="711262"/>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8" name="Google Shape;758;p64"/>
            <p:cNvSpPr txBox="1"/>
            <p:nvPr/>
          </p:nvSpPr>
          <p:spPr>
            <a:xfrm>
              <a:off x="821508" y="2670575"/>
              <a:ext cx="9694091" cy="711262"/>
            </a:xfrm>
            <a:prstGeom prst="rect">
              <a:avLst/>
            </a:prstGeom>
            <a:noFill/>
            <a:ln>
              <a:noFill/>
            </a:ln>
          </p:spPr>
          <p:txBody>
            <a:bodyPr anchorCtr="0" anchor="ctr" bIns="56450" lIns="56450" spcFirstLastPara="1" rIns="56450" wrap="square" tIns="56450">
              <a:noAutofit/>
            </a:bodyPr>
            <a:lstStyle/>
            <a:p>
              <a:pPr indent="0" lvl="0" marL="0" marR="0" rtl="0" algn="l">
                <a:lnSpc>
                  <a:spcPct val="90000"/>
                </a:lnSpc>
                <a:spcBef>
                  <a:spcPts val="0"/>
                </a:spcBef>
                <a:spcAft>
                  <a:spcPts val="0"/>
                </a:spcAft>
                <a:buClr>
                  <a:schemeClr val="dk1"/>
                </a:buClr>
                <a:buSzPts val="1400"/>
                <a:buFont typeface="Calibri"/>
                <a:buNone/>
              </a:pPr>
              <a:r>
                <a:rPr b="0" i="0" lang="en" sz="1400">
                  <a:solidFill>
                    <a:schemeClr val="dk1"/>
                  </a:solidFill>
                  <a:latin typeface="Calibri"/>
                  <a:ea typeface="Calibri"/>
                  <a:cs typeface="Calibri"/>
                  <a:sym typeface="Calibri"/>
                </a:rPr>
                <a:t>use github for scripts and code</a:t>
              </a:r>
              <a:br>
                <a:rPr b="0" i="0"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759" name="Google Shape;759;p64"/>
            <p:cNvSpPr/>
            <p:nvPr/>
          </p:nvSpPr>
          <p:spPr>
            <a:xfrm>
              <a:off x="0" y="3559653"/>
              <a:ext cx="10515600" cy="711262"/>
            </a:xfrm>
            <a:prstGeom prst="roundRect">
              <a:avLst>
                <a:gd fmla="val 10000" name="adj"/>
              </a:avLst>
            </a:prstGeom>
            <a:solidFill>
              <a:srgbClr val="F7D5C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0" name="Google Shape;760;p64"/>
            <p:cNvSpPr/>
            <p:nvPr/>
          </p:nvSpPr>
          <p:spPr>
            <a:xfrm>
              <a:off x="215157" y="3719687"/>
              <a:ext cx="391194" cy="391194"/>
            </a:xfrm>
            <a:prstGeom prst="rect">
              <a:avLst/>
            </a:prstGeom>
            <a:blipFill rotWithShape="1">
              <a:blip r:embed="rId7">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1" name="Google Shape;761;p64"/>
            <p:cNvSpPr/>
            <p:nvPr/>
          </p:nvSpPr>
          <p:spPr>
            <a:xfrm>
              <a:off x="821508" y="3559653"/>
              <a:ext cx="9694091" cy="711262"/>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2" name="Google Shape;762;p64"/>
            <p:cNvSpPr txBox="1"/>
            <p:nvPr/>
          </p:nvSpPr>
          <p:spPr>
            <a:xfrm>
              <a:off x="821508" y="3559653"/>
              <a:ext cx="9694091" cy="711262"/>
            </a:xfrm>
            <a:prstGeom prst="rect">
              <a:avLst/>
            </a:prstGeom>
            <a:noFill/>
            <a:ln>
              <a:noFill/>
            </a:ln>
          </p:spPr>
          <p:txBody>
            <a:bodyPr anchorCtr="0" anchor="ctr" bIns="56450" lIns="56450" spcFirstLastPara="1" rIns="56450" wrap="square" tIns="56450">
              <a:noAutofit/>
            </a:bodyPr>
            <a:lstStyle/>
            <a:p>
              <a:pPr indent="0" lvl="0" marL="0" marR="0" rtl="0" algn="l">
                <a:lnSpc>
                  <a:spcPct val="90000"/>
                </a:lnSpc>
                <a:spcBef>
                  <a:spcPts val="0"/>
                </a:spcBef>
                <a:spcAft>
                  <a:spcPts val="0"/>
                </a:spcAft>
                <a:buClr>
                  <a:schemeClr val="dk1"/>
                </a:buClr>
                <a:buSzPts val="1400"/>
                <a:buFont typeface="Calibri"/>
                <a:buNone/>
              </a:pPr>
              <a:r>
                <a:rPr b="0" i="0" lang="en" sz="1400">
                  <a:solidFill>
                    <a:schemeClr val="dk1"/>
                  </a:solidFill>
                  <a:latin typeface="Calibri"/>
                  <a:ea typeface="Calibri"/>
                  <a:cs typeface="Calibri"/>
                  <a:sym typeface="Calibri"/>
                </a:rPr>
                <a:t>apply at least minimal metadata standards for domain-specific data</a:t>
              </a:r>
              <a:br>
                <a:rPr b="0" i="0"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6" name="Shape 766"/>
        <p:cNvGrpSpPr/>
        <p:nvPr/>
      </p:nvGrpSpPr>
      <p:grpSpPr>
        <a:xfrm>
          <a:off x="0" y="0"/>
          <a:ext cx="0" cy="0"/>
          <a:chOff x="0" y="0"/>
          <a:chExt cx="0" cy="0"/>
        </a:xfrm>
      </p:grpSpPr>
      <p:sp>
        <p:nvSpPr>
          <p:cNvPr id="767" name="Google Shape;767;p6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0000"/>
              </a:buClr>
              <a:buSzPts val="3300"/>
              <a:buFont typeface="Calibri"/>
              <a:buNone/>
            </a:pPr>
            <a:r>
              <a:rPr lang="en">
                <a:solidFill>
                  <a:srgbClr val="000000"/>
                </a:solidFill>
                <a:latin typeface="Calibri"/>
                <a:ea typeface="Calibri"/>
                <a:cs typeface="Calibri"/>
                <a:sym typeface="Calibri"/>
              </a:rPr>
              <a:t>Our guide for today’s session</a:t>
            </a:r>
            <a:endParaRPr/>
          </a:p>
        </p:txBody>
      </p:sp>
      <p:sp>
        <p:nvSpPr>
          <p:cNvPr id="768" name="Google Shape;768;p65"/>
          <p:cNvSpPr txBox="1"/>
          <p:nvPr>
            <p:ph idx="1" type="body"/>
          </p:nvPr>
        </p:nvSpPr>
        <p:spPr>
          <a:xfrm>
            <a:off x="628650" y="1381340"/>
            <a:ext cx="7886700" cy="3205692"/>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2100"/>
              <a:buNone/>
            </a:pPr>
            <a:r>
              <a:rPr b="1" lang="en"/>
              <a:t>HyDrop-RNA single-cell library preparation</a:t>
            </a:r>
            <a:endParaRPr>
              <a:latin typeface="Calibri"/>
              <a:ea typeface="Calibri"/>
              <a:cs typeface="Calibri"/>
              <a:sym typeface="Calibri"/>
            </a:endParaRPr>
          </a:p>
          <a:p>
            <a:pPr indent="-171450" lvl="0" marL="177800" rtl="0" algn="l">
              <a:lnSpc>
                <a:spcPct val="90000"/>
              </a:lnSpc>
              <a:spcBef>
                <a:spcPts val="800"/>
              </a:spcBef>
              <a:spcAft>
                <a:spcPts val="0"/>
              </a:spcAft>
              <a:buClr>
                <a:srgbClr val="FF681E"/>
              </a:buClr>
              <a:buSzPts val="2100"/>
              <a:buFont typeface="Arial"/>
              <a:buChar char="•"/>
            </a:pPr>
            <a:r>
              <a:rPr lang="en" u="sng">
                <a:solidFill>
                  <a:schemeClr val="hlink"/>
                </a:solidFill>
                <a:hlinkClick r:id="rId3"/>
              </a:rPr>
              <a:t>https://pubmed.ncbi.nlm.nih.gov/35195064/</a:t>
            </a:r>
            <a:br>
              <a:rPr lang="en"/>
            </a:br>
            <a:endParaRPr/>
          </a:p>
          <a:p>
            <a:pPr indent="-171450" lvl="0" marL="177800" rtl="0" algn="l">
              <a:lnSpc>
                <a:spcPct val="90000"/>
              </a:lnSpc>
              <a:spcBef>
                <a:spcPts val="800"/>
              </a:spcBef>
              <a:spcAft>
                <a:spcPts val="0"/>
              </a:spcAft>
              <a:buClr>
                <a:srgbClr val="FF681E"/>
              </a:buClr>
              <a:buSzPts val="2100"/>
              <a:buFont typeface="Arial"/>
              <a:buChar char="•"/>
            </a:pPr>
            <a:r>
              <a:rPr lang="en"/>
              <a:t>Exercise 1 Documentation at project level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92100" y="1712525"/>
            <a:ext cx="89598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3800"/>
              <a:t>Documentation</a:t>
            </a:r>
            <a:endParaRPr sz="3800"/>
          </a:p>
          <a:p>
            <a:pPr indent="0" lvl="0" marL="0" rtl="0" algn="ctr">
              <a:lnSpc>
                <a:spcPct val="90000"/>
              </a:lnSpc>
              <a:spcBef>
                <a:spcPts val="0"/>
              </a:spcBef>
              <a:spcAft>
                <a:spcPts val="0"/>
              </a:spcAft>
              <a:buClr>
                <a:srgbClr val="1B2944"/>
              </a:buClr>
              <a:buSzPts val="3300"/>
              <a:buFont typeface="Corbel"/>
              <a:buNone/>
            </a:pPr>
            <a:r>
              <a:rPr lang="en" sz="2400"/>
              <a:t>C</a:t>
            </a:r>
            <a:r>
              <a:rPr lang="en" sz="2400"/>
              <a:t>onsideration with the publishing in mind</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52325" y="273850"/>
            <a:ext cx="89598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3000"/>
              <a:t>General consideration with the publishing in mind</a:t>
            </a:r>
            <a:endParaRPr sz="3000"/>
          </a:p>
        </p:txBody>
      </p:sp>
      <p:sp>
        <p:nvSpPr>
          <p:cNvPr id="213" name="Google Shape;213;p28"/>
          <p:cNvSpPr txBox="1"/>
          <p:nvPr>
            <p:ph idx="1" type="body"/>
          </p:nvPr>
        </p:nvSpPr>
        <p:spPr>
          <a:xfrm>
            <a:off x="376825" y="1402625"/>
            <a:ext cx="8289900" cy="868800"/>
          </a:xfrm>
          <a:prstGeom prst="rect">
            <a:avLst/>
          </a:prstGeom>
          <a:noFill/>
          <a:ln>
            <a:noFill/>
          </a:ln>
        </p:spPr>
        <p:txBody>
          <a:bodyPr anchorCtr="0" anchor="t" bIns="34275" lIns="68575" spcFirstLastPara="1" rIns="68575" wrap="square" tIns="34275">
            <a:noAutofit/>
          </a:bodyPr>
          <a:lstStyle/>
          <a:p>
            <a:pPr indent="-330200" lvl="0" marL="457200" rtl="0" algn="l">
              <a:lnSpc>
                <a:spcPct val="90000"/>
              </a:lnSpc>
              <a:spcBef>
                <a:spcPts val="0"/>
              </a:spcBef>
              <a:spcAft>
                <a:spcPts val="0"/>
              </a:spcAft>
              <a:buClr>
                <a:schemeClr val="dk1"/>
              </a:buClr>
              <a:buSzPts val="1600"/>
              <a:buAutoNum type="arabicPeriod"/>
            </a:pPr>
            <a:r>
              <a:rPr lang="en" sz="1600"/>
              <a:t>Documentation</a:t>
            </a:r>
            <a:endParaRPr sz="1600"/>
          </a:p>
          <a:p>
            <a:pPr indent="-330200" lvl="1" marL="914400" rtl="0" algn="l">
              <a:lnSpc>
                <a:spcPct val="90000"/>
              </a:lnSpc>
              <a:spcBef>
                <a:spcPts val="0"/>
              </a:spcBef>
              <a:spcAft>
                <a:spcPts val="0"/>
              </a:spcAft>
              <a:buSzPts val="1600"/>
              <a:buAutoNum type="alphaLcPeriod"/>
            </a:pPr>
            <a:r>
              <a:rPr lang="en" sz="1600"/>
              <a:t>For someone else </a:t>
            </a:r>
            <a:endParaRPr sz="1600"/>
          </a:p>
          <a:p>
            <a:pPr indent="-330200" lvl="1" marL="914400" rtl="0" algn="l">
              <a:lnSpc>
                <a:spcPct val="90000"/>
              </a:lnSpc>
              <a:spcBef>
                <a:spcPts val="0"/>
              </a:spcBef>
              <a:spcAft>
                <a:spcPts val="0"/>
              </a:spcAft>
              <a:buSzPts val="1600"/>
              <a:buAutoNum type="alphaLcPeriod"/>
            </a:pPr>
            <a:r>
              <a:rPr lang="en" sz="1600"/>
              <a:t>known to the field </a:t>
            </a:r>
            <a:endParaRPr sz="1600"/>
          </a:p>
          <a:p>
            <a:pPr indent="-330200" lvl="1" marL="914400" rtl="0" algn="l">
              <a:lnSpc>
                <a:spcPct val="90000"/>
              </a:lnSpc>
              <a:spcBef>
                <a:spcPts val="0"/>
              </a:spcBef>
              <a:spcAft>
                <a:spcPts val="0"/>
              </a:spcAft>
              <a:buSzPts val="1600"/>
              <a:buAutoNum type="alphaLcPeriod"/>
            </a:pPr>
            <a:r>
              <a:rPr lang="en" sz="1600"/>
              <a:t>Can </a:t>
            </a:r>
            <a:r>
              <a:rPr b="1" lang="en" sz="1600"/>
              <a:t>not misinterpret </a:t>
            </a:r>
            <a:r>
              <a:rPr lang="en" sz="1600"/>
              <a:t>it</a:t>
            </a:r>
            <a:endParaRPr sz="1600"/>
          </a:p>
        </p:txBody>
      </p:sp>
      <p:pic>
        <p:nvPicPr>
          <p:cNvPr id="214" name="Google Shape;214;p28"/>
          <p:cNvPicPr preferRelativeResize="0"/>
          <p:nvPr/>
        </p:nvPicPr>
        <p:blipFill rotWithShape="1">
          <a:blip r:embed="rId3">
            <a:alphaModFix/>
          </a:blip>
          <a:srcRect b="0" l="10100" r="12023" t="0"/>
          <a:stretch/>
        </p:blipFill>
        <p:spPr>
          <a:xfrm>
            <a:off x="4880499" y="1163725"/>
            <a:ext cx="3936502" cy="3322251"/>
          </a:xfrm>
          <a:prstGeom prst="rect">
            <a:avLst/>
          </a:prstGeom>
          <a:noFill/>
          <a:ln>
            <a:noFill/>
          </a:ln>
        </p:spPr>
      </p:pic>
      <p:sp>
        <p:nvSpPr>
          <p:cNvPr id="215" name="Google Shape;215;p28"/>
          <p:cNvSpPr txBox="1"/>
          <p:nvPr/>
        </p:nvSpPr>
        <p:spPr>
          <a:xfrm>
            <a:off x="4880500" y="4650575"/>
            <a:ext cx="2569500" cy="351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sz="800">
                <a:solidFill>
                  <a:srgbClr val="1B2944"/>
                </a:solidFill>
                <a:latin typeface="Corbel"/>
                <a:ea typeface="Corbel"/>
                <a:cs typeface="Corbel"/>
                <a:sym typeface="Corbel"/>
              </a:rPr>
              <a:t>https://rdmkit.elixir-europe.org/metadata_management</a:t>
            </a:r>
            <a:endParaRPr sz="600"/>
          </a:p>
        </p:txBody>
      </p:sp>
      <p:sp>
        <p:nvSpPr>
          <p:cNvPr id="216" name="Google Shape;216;p28"/>
          <p:cNvSpPr txBox="1"/>
          <p:nvPr/>
        </p:nvSpPr>
        <p:spPr>
          <a:xfrm rot="904">
            <a:off x="4880500" y="4085472"/>
            <a:ext cx="22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888888"/>
                </a:solidFill>
              </a:rPr>
              <a:t>By </a:t>
            </a:r>
            <a:r>
              <a:rPr lang="en" sz="700">
                <a:solidFill>
                  <a:srgbClr val="888888"/>
                </a:solidFill>
                <a:uFill>
                  <a:noFill/>
                </a:uFill>
                <a:hlinkClick r:id="rId4">
                  <a:extLst>
                    <a:ext uri="{A12FA001-AC4F-418D-AE19-62706E023703}">
                      <ahyp:hlinkClr val="tx"/>
                    </a:ext>
                  </a:extLst>
                </a:hlinkClick>
              </a:rPr>
              <a:t>stockking</a:t>
            </a:r>
            <a:endParaRPr/>
          </a:p>
          <a:p>
            <a:pPr indent="0" lvl="0" marL="0" rtl="0" algn="l">
              <a:spcBef>
                <a:spcPts val="0"/>
              </a:spcBef>
              <a:spcAft>
                <a:spcPts val="0"/>
              </a:spcAft>
              <a:buNone/>
            </a:pPr>
            <a:r>
              <a:rPr lang="en" sz="700">
                <a:solidFill>
                  <a:srgbClr val="888888"/>
                </a:solidFill>
                <a:uFill>
                  <a:noFill/>
                </a:uFill>
                <a:hlinkClick r:id="rId5">
                  <a:extLst>
                    <a:ext uri="{A12FA001-AC4F-418D-AE19-62706E023703}">
                      <ahyp:hlinkClr val="tx"/>
                    </a:ext>
                  </a:extLst>
                </a:hlinkClick>
              </a:rPr>
              <a:t>on freepik.com</a:t>
            </a:r>
            <a:endParaRPr sz="700">
              <a:solidFill>
                <a:srgbClr val="888888"/>
              </a:solidFill>
              <a:uFill>
                <a:noFill/>
              </a:uFill>
              <a:hlinkClick r:id="rId6">
                <a:extLst>
                  <a:ext uri="{A12FA001-AC4F-418D-AE19-62706E023703}">
                    <ahyp:hlinkClr val="tx"/>
                  </a:ext>
                </a:extLst>
              </a:hlinkCli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idx="1" type="body"/>
          </p:nvPr>
        </p:nvSpPr>
        <p:spPr>
          <a:xfrm>
            <a:off x="395450" y="1387575"/>
            <a:ext cx="3530700" cy="2980800"/>
          </a:xfrm>
          <a:prstGeom prst="rect">
            <a:avLst/>
          </a:prstGeom>
          <a:noFill/>
          <a:ln>
            <a:noFill/>
          </a:ln>
        </p:spPr>
        <p:txBody>
          <a:bodyPr anchorCtr="0" anchor="t" bIns="34275" lIns="68575" spcFirstLastPara="1" rIns="68575" wrap="square" tIns="34275">
            <a:noAutofit/>
          </a:bodyPr>
          <a:lstStyle/>
          <a:p>
            <a:pPr indent="-330200" lvl="0" marL="457200" rtl="0" algn="l">
              <a:lnSpc>
                <a:spcPct val="90000"/>
              </a:lnSpc>
              <a:spcBef>
                <a:spcPts val="800"/>
              </a:spcBef>
              <a:spcAft>
                <a:spcPts val="0"/>
              </a:spcAft>
              <a:buClr>
                <a:schemeClr val="dk1"/>
              </a:buClr>
              <a:buSzPts val="1600"/>
              <a:buAutoNum type="arabicPeriod" startAt="2"/>
            </a:pPr>
            <a:r>
              <a:rPr lang="en" sz="1600"/>
              <a:t>Documentation at two levels</a:t>
            </a:r>
            <a:br>
              <a:rPr lang="en" sz="1600"/>
            </a:br>
            <a:br>
              <a:rPr lang="en" sz="1600"/>
            </a:br>
            <a:endParaRPr sz="600"/>
          </a:p>
          <a:p>
            <a:pPr indent="0" lvl="0" marL="457200" rtl="0" algn="l">
              <a:lnSpc>
                <a:spcPct val="90000"/>
              </a:lnSpc>
              <a:spcBef>
                <a:spcPts val="400"/>
              </a:spcBef>
              <a:spcAft>
                <a:spcPts val="0"/>
              </a:spcAft>
              <a:buNone/>
            </a:pPr>
            <a:r>
              <a:rPr b="1" lang="en" sz="1300"/>
              <a:t>A. </a:t>
            </a:r>
            <a:r>
              <a:rPr b="1" lang="en" sz="1300"/>
              <a:t>Project or Study:</a:t>
            </a:r>
            <a:r>
              <a:rPr lang="en" sz="1300"/>
              <a:t> </a:t>
            </a:r>
            <a:br>
              <a:rPr lang="en" sz="1300"/>
            </a:br>
            <a:br>
              <a:rPr lang="en" sz="1300"/>
            </a:br>
            <a:r>
              <a:rPr lang="en" sz="1300"/>
              <a:t>Title                                    Summary</a:t>
            </a:r>
            <a:br>
              <a:rPr lang="en" sz="1300"/>
            </a:br>
            <a:r>
              <a:rPr lang="en" sz="1300"/>
              <a:t>Aims                                  Authors</a:t>
            </a:r>
            <a:br>
              <a:rPr lang="en" sz="1300"/>
            </a:br>
            <a:r>
              <a:rPr lang="en" sz="1300"/>
              <a:t>Funds                                Methods</a:t>
            </a:r>
            <a:br>
              <a:rPr lang="en" sz="1300"/>
            </a:br>
            <a:r>
              <a:rPr lang="en" sz="1300"/>
              <a:t>License                             Data sets ID</a:t>
            </a:r>
            <a:br>
              <a:rPr lang="en" sz="1300"/>
            </a:br>
            <a:r>
              <a:rPr lang="en" sz="1300"/>
              <a:t>Folder structure </a:t>
            </a:r>
            <a:br>
              <a:rPr lang="en" sz="1300"/>
            </a:br>
            <a:r>
              <a:rPr lang="en" sz="1300"/>
              <a:t>File naming</a:t>
            </a:r>
            <a:endParaRPr sz="1600"/>
          </a:p>
        </p:txBody>
      </p:sp>
      <p:sp>
        <p:nvSpPr>
          <p:cNvPr id="222" name="Google Shape;222;p29"/>
          <p:cNvSpPr txBox="1"/>
          <p:nvPr>
            <p:ph type="title"/>
          </p:nvPr>
        </p:nvSpPr>
        <p:spPr>
          <a:xfrm>
            <a:off x="52325" y="273850"/>
            <a:ext cx="89598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3000"/>
              <a:t>General consideration with the publishing in mind</a:t>
            </a:r>
            <a:endParaRPr sz="3000"/>
          </a:p>
        </p:txBody>
      </p:sp>
      <p:pic>
        <p:nvPicPr>
          <p:cNvPr id="223" name="Google Shape;223;p29"/>
          <p:cNvPicPr preferRelativeResize="0"/>
          <p:nvPr/>
        </p:nvPicPr>
        <p:blipFill rotWithShape="1">
          <a:blip r:embed="rId3">
            <a:alphaModFix/>
          </a:blip>
          <a:srcRect b="7705" l="9376" r="7421" t="8084"/>
          <a:stretch/>
        </p:blipFill>
        <p:spPr>
          <a:xfrm>
            <a:off x="11238150" y="1921150"/>
            <a:ext cx="1853578" cy="1340148"/>
          </a:xfrm>
          <a:prstGeom prst="rect">
            <a:avLst/>
          </a:prstGeom>
          <a:noFill/>
          <a:ln>
            <a:noFill/>
          </a:ln>
        </p:spPr>
      </p:pic>
      <p:pic>
        <p:nvPicPr>
          <p:cNvPr id="224" name="Google Shape;224;p29"/>
          <p:cNvPicPr preferRelativeResize="0"/>
          <p:nvPr/>
        </p:nvPicPr>
        <p:blipFill rotWithShape="1">
          <a:blip r:embed="rId4">
            <a:alphaModFix/>
          </a:blip>
          <a:srcRect b="8225" l="10630" r="18783" t="5194"/>
          <a:stretch/>
        </p:blipFill>
        <p:spPr>
          <a:xfrm>
            <a:off x="5047152" y="1387588"/>
            <a:ext cx="3489300" cy="2852574"/>
          </a:xfrm>
          <a:prstGeom prst="rect">
            <a:avLst/>
          </a:prstGeom>
          <a:noFill/>
          <a:ln>
            <a:noFill/>
          </a:ln>
        </p:spPr>
      </p:pic>
      <p:sp>
        <p:nvSpPr>
          <p:cNvPr id="225" name="Google Shape;225;p29"/>
          <p:cNvSpPr txBox="1"/>
          <p:nvPr>
            <p:ph idx="1" type="body"/>
          </p:nvPr>
        </p:nvSpPr>
        <p:spPr>
          <a:xfrm>
            <a:off x="9569375" y="1426701"/>
            <a:ext cx="2491500" cy="994200"/>
          </a:xfrm>
          <a:prstGeom prst="rect">
            <a:avLst/>
          </a:prstGeom>
          <a:noFill/>
          <a:ln>
            <a:noFill/>
          </a:ln>
        </p:spPr>
        <p:txBody>
          <a:bodyPr anchorCtr="0" anchor="t" bIns="34275" lIns="68575" spcFirstLastPara="1" rIns="68575" wrap="square" tIns="34275">
            <a:noAutofit/>
          </a:bodyPr>
          <a:lstStyle/>
          <a:p>
            <a:pPr indent="-330200" lvl="0" marL="457200" rtl="0" algn="l">
              <a:lnSpc>
                <a:spcPct val="90000"/>
              </a:lnSpc>
              <a:spcBef>
                <a:spcPts val="800"/>
              </a:spcBef>
              <a:spcAft>
                <a:spcPts val="0"/>
              </a:spcAft>
              <a:buClr>
                <a:schemeClr val="lt1"/>
              </a:buClr>
              <a:buSzPts val="1600"/>
              <a:buAutoNum type="arabicPeriod" startAt="2"/>
            </a:pPr>
            <a:r>
              <a:t/>
            </a:r>
            <a:endParaRPr sz="600"/>
          </a:p>
          <a:p>
            <a:pPr indent="-146050" lvl="1" marL="520700" rtl="0" algn="l">
              <a:lnSpc>
                <a:spcPct val="90000"/>
              </a:lnSpc>
              <a:spcBef>
                <a:spcPts val="400"/>
              </a:spcBef>
              <a:spcAft>
                <a:spcPts val="0"/>
              </a:spcAft>
              <a:buSzPts val="1300"/>
              <a:buFont typeface="Corbel"/>
              <a:buChar char="•"/>
            </a:pPr>
            <a:r>
              <a:rPr b="1" lang="en" sz="1300"/>
              <a:t>Data-level:</a:t>
            </a:r>
            <a:br>
              <a:rPr b="1" lang="en" sz="1300"/>
            </a:br>
            <a:br>
              <a:rPr b="1" lang="en" sz="1300"/>
            </a:br>
            <a:r>
              <a:rPr lang="en" sz="1300"/>
              <a:t>Sample</a:t>
            </a:r>
            <a:endParaRPr sz="1300"/>
          </a:p>
          <a:p>
            <a:pPr indent="0" lvl="0" marL="520700" rtl="0" algn="l">
              <a:lnSpc>
                <a:spcPct val="90000"/>
              </a:lnSpc>
              <a:spcBef>
                <a:spcPts val="400"/>
              </a:spcBef>
              <a:spcAft>
                <a:spcPts val="0"/>
              </a:spcAft>
              <a:buNone/>
            </a:pPr>
            <a:r>
              <a:rPr lang="en" sz="1300"/>
              <a:t>Analysis</a:t>
            </a:r>
            <a:endParaRPr sz="1300"/>
          </a:p>
          <a:p>
            <a:pPr indent="0" lvl="0" marL="520700" rtl="0" algn="l">
              <a:lnSpc>
                <a:spcPct val="90000"/>
              </a:lnSpc>
              <a:spcBef>
                <a:spcPts val="400"/>
              </a:spcBef>
              <a:spcAft>
                <a:spcPts val="0"/>
              </a:spcAft>
              <a:buNone/>
            </a:pPr>
            <a:r>
              <a:rPr lang="en" sz="1300"/>
              <a:t>Results</a:t>
            </a:r>
            <a:br>
              <a:rPr lang="en" sz="1300"/>
            </a:br>
            <a:endParaRPr sz="1600"/>
          </a:p>
        </p:txBody>
      </p:sp>
      <p:cxnSp>
        <p:nvCxnSpPr>
          <p:cNvPr id="226" name="Google Shape;226;p29"/>
          <p:cNvCxnSpPr/>
          <p:nvPr/>
        </p:nvCxnSpPr>
        <p:spPr>
          <a:xfrm flipH="1">
            <a:off x="2157950" y="2380363"/>
            <a:ext cx="5700" cy="1201800"/>
          </a:xfrm>
          <a:prstGeom prst="straightConnector1">
            <a:avLst/>
          </a:prstGeom>
          <a:noFill/>
          <a:ln cap="flat" cmpd="sng" w="9525">
            <a:solidFill>
              <a:schemeClr val="dk2"/>
            </a:solidFill>
            <a:prstDash val="solid"/>
            <a:round/>
            <a:headEnd len="med" w="med" type="none"/>
            <a:tailEnd len="med" w="med" type="none"/>
          </a:ln>
        </p:spPr>
      </p:cxnSp>
      <p:sp>
        <p:nvSpPr>
          <p:cNvPr id="227" name="Google Shape;227;p29"/>
          <p:cNvSpPr txBox="1"/>
          <p:nvPr/>
        </p:nvSpPr>
        <p:spPr>
          <a:xfrm>
            <a:off x="6755050" y="4050125"/>
            <a:ext cx="17814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888888"/>
                </a:solidFill>
              </a:rPr>
              <a:t>By </a:t>
            </a:r>
            <a:r>
              <a:rPr lang="en" sz="600">
                <a:solidFill>
                  <a:srgbClr val="888888"/>
                </a:solidFill>
                <a:uFill>
                  <a:noFill/>
                </a:uFill>
                <a:hlinkClick r:id="rId5">
                  <a:extLst>
                    <a:ext uri="{A12FA001-AC4F-418D-AE19-62706E023703}">
                      <ahyp:hlinkClr val="tx"/>
                    </a:ext>
                  </a:extLst>
                </a:hlinkClick>
              </a:rPr>
              <a:t>pch.vector on freepik.com</a:t>
            </a:r>
            <a:endParaRPr sz="600">
              <a:solidFill>
                <a:srgbClr val="888888"/>
              </a:solidFill>
              <a:uFill>
                <a:noFill/>
              </a:uFill>
              <a:hlinkClick r:id="rId6">
                <a:extLst>
                  <a:ext uri="{A12FA001-AC4F-418D-AE19-62706E023703}">
                    <ahyp:hlinkClr val="tx"/>
                  </a:ext>
                </a:extLst>
              </a:hlinkClick>
            </a:endParaRPr>
          </a:p>
        </p:txBody>
      </p:sp>
      <p:sp>
        <p:nvSpPr>
          <p:cNvPr id="228" name="Google Shape;228;p29"/>
          <p:cNvSpPr txBox="1"/>
          <p:nvPr/>
        </p:nvSpPr>
        <p:spPr>
          <a:xfrm>
            <a:off x="11159250" y="3179300"/>
            <a:ext cx="1781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888888"/>
                </a:solidFill>
              </a:rPr>
              <a:t>By </a:t>
            </a:r>
            <a:r>
              <a:rPr lang="en" sz="700">
                <a:solidFill>
                  <a:srgbClr val="888888"/>
                </a:solidFill>
              </a:rPr>
              <a:t>freepik</a:t>
            </a:r>
            <a:endParaRPr sz="700">
              <a:solidFill>
                <a:srgbClr val="888888"/>
              </a:solidFill>
              <a:uFill>
                <a:noFill/>
              </a:uFill>
              <a:hlinkClick r:id="rId7">
                <a:extLst>
                  <a:ext uri="{A12FA001-AC4F-418D-AE19-62706E023703}">
                    <ahyp:hlinkClr val="tx"/>
                  </a:ext>
                </a:extLst>
              </a:hlinkClick>
            </a:endParaRPr>
          </a:p>
        </p:txBody>
      </p:sp>
      <p:sp>
        <p:nvSpPr>
          <p:cNvPr id="229" name="Google Shape;229;p29"/>
          <p:cNvSpPr txBox="1"/>
          <p:nvPr/>
        </p:nvSpPr>
        <p:spPr>
          <a:xfrm>
            <a:off x="4880500" y="4650575"/>
            <a:ext cx="2569500" cy="351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sz="800">
                <a:solidFill>
                  <a:srgbClr val="1B2944"/>
                </a:solidFill>
                <a:latin typeface="Corbel"/>
                <a:ea typeface="Corbel"/>
                <a:cs typeface="Corbel"/>
                <a:sym typeface="Corbel"/>
              </a:rPr>
              <a:t>https://rdmkit.elixir-europe.org/metadata_management</a:t>
            </a:r>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idx="1" type="body"/>
          </p:nvPr>
        </p:nvSpPr>
        <p:spPr>
          <a:xfrm>
            <a:off x="395450" y="1387575"/>
            <a:ext cx="3530700" cy="2980800"/>
          </a:xfrm>
          <a:prstGeom prst="rect">
            <a:avLst/>
          </a:prstGeom>
          <a:noFill/>
          <a:ln>
            <a:noFill/>
          </a:ln>
        </p:spPr>
        <p:txBody>
          <a:bodyPr anchorCtr="0" anchor="t" bIns="34275" lIns="68575" spcFirstLastPara="1" rIns="68575" wrap="square" tIns="34275">
            <a:noAutofit/>
          </a:bodyPr>
          <a:lstStyle/>
          <a:p>
            <a:pPr indent="-330200" lvl="0" marL="457200" rtl="0" algn="l">
              <a:lnSpc>
                <a:spcPct val="90000"/>
              </a:lnSpc>
              <a:spcBef>
                <a:spcPts val="800"/>
              </a:spcBef>
              <a:spcAft>
                <a:spcPts val="0"/>
              </a:spcAft>
              <a:buClr>
                <a:schemeClr val="dk1"/>
              </a:buClr>
              <a:buSzPts val="1600"/>
              <a:buAutoNum type="arabicPeriod" startAt="2"/>
            </a:pPr>
            <a:r>
              <a:rPr lang="en" sz="1600"/>
              <a:t>Documentation at two levels</a:t>
            </a:r>
            <a:br>
              <a:rPr lang="en" sz="1600"/>
            </a:br>
            <a:br>
              <a:rPr lang="en" sz="1600"/>
            </a:br>
            <a:endParaRPr sz="600"/>
          </a:p>
          <a:p>
            <a:pPr indent="0" lvl="0" marL="457200" rtl="0" algn="l">
              <a:lnSpc>
                <a:spcPct val="90000"/>
              </a:lnSpc>
              <a:spcBef>
                <a:spcPts val="400"/>
              </a:spcBef>
              <a:spcAft>
                <a:spcPts val="0"/>
              </a:spcAft>
              <a:buNone/>
            </a:pPr>
            <a:r>
              <a:rPr b="1" lang="en" sz="1300"/>
              <a:t>A. Data</a:t>
            </a:r>
            <a:r>
              <a:rPr lang="en" sz="1300"/>
              <a:t> </a:t>
            </a:r>
            <a:br>
              <a:rPr lang="en" sz="1300"/>
            </a:br>
            <a:br>
              <a:rPr lang="en" sz="1300"/>
            </a:br>
            <a:r>
              <a:rPr lang="en" sz="1300"/>
              <a:t>Sample</a:t>
            </a:r>
            <a:endParaRPr sz="1300"/>
          </a:p>
          <a:p>
            <a:pPr indent="0" lvl="0" marL="457200" rtl="0" algn="l">
              <a:lnSpc>
                <a:spcPct val="90000"/>
              </a:lnSpc>
              <a:spcBef>
                <a:spcPts val="400"/>
              </a:spcBef>
              <a:spcAft>
                <a:spcPts val="0"/>
              </a:spcAft>
              <a:buNone/>
            </a:pPr>
            <a:r>
              <a:rPr lang="en" sz="1300"/>
              <a:t>Analysis</a:t>
            </a:r>
            <a:endParaRPr sz="1300"/>
          </a:p>
          <a:p>
            <a:pPr indent="0" lvl="0" marL="457200" rtl="0" algn="l">
              <a:lnSpc>
                <a:spcPct val="90000"/>
              </a:lnSpc>
              <a:spcBef>
                <a:spcPts val="400"/>
              </a:spcBef>
              <a:spcAft>
                <a:spcPts val="0"/>
              </a:spcAft>
              <a:buNone/>
            </a:pPr>
            <a:r>
              <a:rPr lang="en" sz="1300"/>
              <a:t>Results</a:t>
            </a:r>
            <a:br>
              <a:rPr lang="en" sz="1300"/>
            </a:br>
            <a:endParaRPr sz="1600"/>
          </a:p>
          <a:p>
            <a:pPr indent="0" lvl="0" marL="457200" rtl="0" algn="l">
              <a:lnSpc>
                <a:spcPct val="90000"/>
              </a:lnSpc>
              <a:spcBef>
                <a:spcPts val="400"/>
              </a:spcBef>
              <a:spcAft>
                <a:spcPts val="0"/>
              </a:spcAft>
              <a:buNone/>
            </a:pPr>
            <a:r>
              <a:t/>
            </a:r>
            <a:endParaRPr sz="1300"/>
          </a:p>
        </p:txBody>
      </p:sp>
      <p:sp>
        <p:nvSpPr>
          <p:cNvPr id="235" name="Google Shape;235;p30"/>
          <p:cNvSpPr txBox="1"/>
          <p:nvPr>
            <p:ph type="title"/>
          </p:nvPr>
        </p:nvSpPr>
        <p:spPr>
          <a:xfrm>
            <a:off x="52325" y="273850"/>
            <a:ext cx="89598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3000"/>
              <a:t>General consideration with the publishing in mind</a:t>
            </a:r>
            <a:endParaRPr sz="3000"/>
          </a:p>
        </p:txBody>
      </p:sp>
      <p:sp>
        <p:nvSpPr>
          <p:cNvPr id="236" name="Google Shape;236;p30"/>
          <p:cNvSpPr txBox="1"/>
          <p:nvPr/>
        </p:nvSpPr>
        <p:spPr>
          <a:xfrm>
            <a:off x="4880500" y="4650575"/>
            <a:ext cx="2569500" cy="351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sz="800">
                <a:solidFill>
                  <a:srgbClr val="1B2944"/>
                </a:solidFill>
                <a:latin typeface="Corbel"/>
                <a:ea typeface="Corbel"/>
                <a:cs typeface="Corbel"/>
                <a:sym typeface="Corbel"/>
              </a:rPr>
              <a:t>https://rdmkit.elixir-europe.org/metadata_management</a:t>
            </a:r>
            <a:endParaRPr sz="600"/>
          </a:p>
        </p:txBody>
      </p:sp>
      <p:pic>
        <p:nvPicPr>
          <p:cNvPr id="237" name="Google Shape;237;p30"/>
          <p:cNvPicPr preferRelativeResize="0"/>
          <p:nvPr/>
        </p:nvPicPr>
        <p:blipFill rotWithShape="1">
          <a:blip r:embed="rId3">
            <a:alphaModFix/>
          </a:blip>
          <a:srcRect b="7705" l="9376" r="7421" t="8084"/>
          <a:stretch/>
        </p:blipFill>
        <p:spPr>
          <a:xfrm>
            <a:off x="4617649" y="1426700"/>
            <a:ext cx="3891313" cy="2813451"/>
          </a:xfrm>
          <a:prstGeom prst="rect">
            <a:avLst/>
          </a:prstGeom>
          <a:noFill/>
          <a:ln>
            <a:noFill/>
          </a:ln>
        </p:spPr>
      </p:pic>
      <p:sp>
        <p:nvSpPr>
          <p:cNvPr id="238" name="Google Shape;238;p30"/>
          <p:cNvSpPr txBox="1"/>
          <p:nvPr/>
        </p:nvSpPr>
        <p:spPr>
          <a:xfrm>
            <a:off x="7568250" y="4069950"/>
            <a:ext cx="708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888888"/>
                </a:solidFill>
              </a:rPr>
              <a:t>By freepik</a:t>
            </a:r>
            <a:endParaRPr sz="500">
              <a:solidFill>
                <a:srgbClr val="888888"/>
              </a:solidFill>
              <a:uFill>
                <a:noFill/>
              </a:uFill>
              <a:hlinkClick r:id="rId4">
                <a:extLst>
                  <a:ext uri="{A12FA001-AC4F-418D-AE19-62706E023703}">
                    <ahyp:hlinkClr val="tx"/>
                  </a:ext>
                </a:extLst>
              </a:hlinkCli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b="11998" l="11105" r="11829" t="11331"/>
          <a:stretch/>
        </p:blipFill>
        <p:spPr>
          <a:xfrm>
            <a:off x="6018499" y="1390850"/>
            <a:ext cx="2565827" cy="2552627"/>
          </a:xfrm>
          <a:prstGeom prst="rect">
            <a:avLst/>
          </a:prstGeom>
          <a:noFill/>
          <a:ln>
            <a:noFill/>
          </a:ln>
        </p:spPr>
      </p:pic>
      <p:sp>
        <p:nvSpPr>
          <p:cNvPr id="244" name="Google Shape;244;p31"/>
          <p:cNvSpPr txBox="1"/>
          <p:nvPr>
            <p:ph idx="1" type="body"/>
          </p:nvPr>
        </p:nvSpPr>
        <p:spPr>
          <a:xfrm>
            <a:off x="367675" y="1706113"/>
            <a:ext cx="7886700" cy="1922100"/>
          </a:xfrm>
          <a:prstGeom prst="rect">
            <a:avLst/>
          </a:prstGeom>
          <a:noFill/>
          <a:ln>
            <a:noFill/>
          </a:ln>
        </p:spPr>
        <p:txBody>
          <a:bodyPr anchorCtr="0" anchor="t" bIns="34275" lIns="68575" spcFirstLastPara="1" rIns="68575" wrap="square" tIns="34275">
            <a:noAutofit/>
          </a:bodyPr>
          <a:lstStyle/>
          <a:p>
            <a:pPr indent="-330200" lvl="0" marL="457200" rtl="0" algn="l">
              <a:lnSpc>
                <a:spcPct val="90000"/>
              </a:lnSpc>
              <a:spcBef>
                <a:spcPts val="800"/>
              </a:spcBef>
              <a:spcAft>
                <a:spcPts val="0"/>
              </a:spcAft>
              <a:buClr>
                <a:schemeClr val="dk1"/>
              </a:buClr>
              <a:buSzPts val="1600"/>
              <a:buAutoNum type="arabicPeriod" startAt="3"/>
            </a:pPr>
            <a:r>
              <a:rPr lang="en" sz="1600"/>
              <a:t>Both the </a:t>
            </a:r>
            <a:r>
              <a:rPr i="1" lang="en" sz="1600">
                <a:solidFill>
                  <a:srgbClr val="0097A7"/>
                </a:solidFill>
              </a:rPr>
              <a:t>study</a:t>
            </a:r>
            <a:r>
              <a:rPr lang="en" sz="1600"/>
              <a:t>- and </a:t>
            </a:r>
            <a:r>
              <a:rPr i="1" lang="en" sz="1600">
                <a:solidFill>
                  <a:srgbClr val="0097A7"/>
                </a:solidFill>
              </a:rPr>
              <a:t>data</a:t>
            </a:r>
            <a:r>
              <a:rPr lang="en" sz="1600"/>
              <a:t>-level documentation must be:</a:t>
            </a:r>
            <a:br>
              <a:rPr lang="en" sz="1600"/>
            </a:br>
            <a:br>
              <a:rPr lang="en" sz="1600"/>
            </a:br>
            <a:endParaRPr sz="1600"/>
          </a:p>
          <a:p>
            <a:pPr indent="-165100" lvl="1" marL="520700" rtl="0" algn="l">
              <a:lnSpc>
                <a:spcPct val="90000"/>
              </a:lnSpc>
              <a:spcBef>
                <a:spcPts val="800"/>
              </a:spcBef>
              <a:spcAft>
                <a:spcPts val="0"/>
              </a:spcAft>
              <a:buClr>
                <a:srgbClr val="FF681E"/>
              </a:buClr>
              <a:buSzPts val="1600"/>
              <a:buFont typeface="Arial"/>
              <a:buChar char="•"/>
            </a:pPr>
            <a:r>
              <a:rPr lang="en" sz="1600"/>
              <a:t>Generated </a:t>
            </a:r>
            <a:r>
              <a:rPr b="1" lang="en" sz="1600">
                <a:solidFill>
                  <a:srgbClr val="0097A7"/>
                </a:solidFill>
              </a:rPr>
              <a:t>as early as possible</a:t>
            </a:r>
            <a:r>
              <a:rPr lang="en" sz="1600"/>
              <a:t> in the research process</a:t>
            </a:r>
            <a:endParaRPr sz="1600"/>
          </a:p>
          <a:p>
            <a:pPr indent="-165100" lvl="1" marL="520700" rtl="0" algn="l">
              <a:lnSpc>
                <a:spcPct val="90000"/>
              </a:lnSpc>
              <a:spcBef>
                <a:spcPts val="800"/>
              </a:spcBef>
              <a:spcAft>
                <a:spcPts val="0"/>
              </a:spcAft>
              <a:buClr>
                <a:srgbClr val="FF681E"/>
              </a:buClr>
              <a:buSzPts val="1600"/>
              <a:buFont typeface="Arial"/>
              <a:buChar char="•"/>
            </a:pPr>
            <a:r>
              <a:rPr b="1" lang="en" sz="1600">
                <a:solidFill>
                  <a:srgbClr val="0097A7"/>
                </a:solidFill>
              </a:rPr>
              <a:t>Maintained</a:t>
            </a:r>
            <a:r>
              <a:rPr lang="en" sz="1600"/>
              <a:t>, in order to be accurate and complete</a:t>
            </a:r>
            <a:br>
              <a:rPr lang="en" sz="1600"/>
            </a:br>
            <a:endParaRPr sz="1600"/>
          </a:p>
          <a:p>
            <a:pPr indent="0" lvl="0" marL="342900" rtl="0" algn="l">
              <a:lnSpc>
                <a:spcPct val="90000"/>
              </a:lnSpc>
              <a:spcBef>
                <a:spcPts val="800"/>
              </a:spcBef>
              <a:spcAft>
                <a:spcPts val="0"/>
              </a:spcAft>
              <a:buNone/>
            </a:pPr>
            <a:r>
              <a:t/>
            </a:r>
            <a:endParaRPr sz="1600"/>
          </a:p>
        </p:txBody>
      </p:sp>
      <p:sp>
        <p:nvSpPr>
          <p:cNvPr id="245" name="Google Shape;245;p31"/>
          <p:cNvSpPr txBox="1"/>
          <p:nvPr/>
        </p:nvSpPr>
        <p:spPr>
          <a:xfrm>
            <a:off x="6766250" y="3851388"/>
            <a:ext cx="1984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888888"/>
                </a:solidFill>
              </a:rPr>
              <a:t>By </a:t>
            </a:r>
            <a:r>
              <a:rPr lang="en" sz="1000">
                <a:solidFill>
                  <a:srgbClr val="888888"/>
                </a:solidFill>
                <a:uFill>
                  <a:noFill/>
                </a:uFill>
                <a:hlinkClick r:id="rId4">
                  <a:extLst>
                    <a:ext uri="{A12FA001-AC4F-418D-AE19-62706E023703}">
                      <ahyp:hlinkClr val="tx"/>
                    </a:ext>
                  </a:extLst>
                </a:hlinkClick>
              </a:rPr>
              <a:t>vectorjuice on freepik.com</a:t>
            </a:r>
            <a:endParaRPr sz="1000">
              <a:solidFill>
                <a:srgbClr val="888888"/>
              </a:solidFill>
              <a:uFill>
                <a:noFill/>
              </a:uFill>
              <a:hlinkClick r:id="rId5">
                <a:extLst>
                  <a:ext uri="{A12FA001-AC4F-418D-AE19-62706E023703}">
                    <ahyp:hlinkClr val="tx"/>
                  </a:ext>
                </a:extLst>
              </a:hlinkClick>
            </a:endParaRPr>
          </a:p>
        </p:txBody>
      </p:sp>
      <p:sp>
        <p:nvSpPr>
          <p:cNvPr id="246" name="Google Shape;246;p31"/>
          <p:cNvSpPr txBox="1"/>
          <p:nvPr>
            <p:ph type="title"/>
          </p:nvPr>
        </p:nvSpPr>
        <p:spPr>
          <a:xfrm>
            <a:off x="52325" y="273850"/>
            <a:ext cx="89598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B2944"/>
              </a:buClr>
              <a:buSzPts val="3300"/>
              <a:buFont typeface="Corbel"/>
              <a:buNone/>
            </a:pPr>
            <a:r>
              <a:rPr lang="en" sz="3000"/>
              <a:t>General consideration with the publishing in mind</a:t>
            </a:r>
            <a:endParaRPr sz="3000"/>
          </a:p>
        </p:txBody>
      </p:sp>
      <p:sp>
        <p:nvSpPr>
          <p:cNvPr id="247" name="Google Shape;247;p31"/>
          <p:cNvSpPr txBox="1"/>
          <p:nvPr/>
        </p:nvSpPr>
        <p:spPr>
          <a:xfrm>
            <a:off x="4880500" y="4650575"/>
            <a:ext cx="2569500" cy="351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sz="800">
                <a:solidFill>
                  <a:srgbClr val="1B2944"/>
                </a:solidFill>
                <a:latin typeface="Corbel"/>
                <a:ea typeface="Corbel"/>
                <a:cs typeface="Corbel"/>
                <a:sym typeface="Corbel"/>
              </a:rPr>
              <a:t>https://rdmkit.elixir-europe.org/metadata_management</a:t>
            </a:r>
            <a:endParaRPr sz="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